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1332" r:id="rId3"/>
    <p:sldId id="299" r:id="rId4"/>
    <p:sldId id="726" r:id="rId5"/>
    <p:sldId id="747" r:id="rId6"/>
    <p:sldId id="748" r:id="rId7"/>
    <p:sldId id="749" r:id="rId8"/>
    <p:sldId id="285" r:id="rId9"/>
    <p:sldId id="282" r:id="rId10"/>
    <p:sldId id="284" r:id="rId11"/>
    <p:sldId id="280" r:id="rId12"/>
    <p:sldId id="281" r:id="rId13"/>
    <p:sldId id="257" r:id="rId14"/>
    <p:sldId id="263" r:id="rId15"/>
    <p:sldId id="270" r:id="rId16"/>
    <p:sldId id="258" r:id="rId17"/>
    <p:sldId id="265" r:id="rId18"/>
    <p:sldId id="266" r:id="rId19"/>
    <p:sldId id="267" r:id="rId20"/>
    <p:sldId id="268" r:id="rId21"/>
    <p:sldId id="269" r:id="rId22"/>
    <p:sldId id="272" r:id="rId23"/>
    <p:sldId id="259" r:id="rId24"/>
    <p:sldId id="271" r:id="rId25"/>
    <p:sldId id="273" r:id="rId26"/>
    <p:sldId id="286" r:id="rId27"/>
    <p:sldId id="276" r:id="rId28"/>
    <p:sldId id="277" r:id="rId29"/>
    <p:sldId id="261" r:id="rId30"/>
    <p:sldId id="262" r:id="rId31"/>
    <p:sldId id="287" r:id="rId32"/>
    <p:sldId id="278" r:id="rId33"/>
    <p:sldId id="27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19" autoAdjust="0"/>
    <p:restoredTop sz="94660"/>
  </p:normalViewPr>
  <p:slideViewPr>
    <p:cSldViewPr snapToGrid="0">
      <p:cViewPr varScale="1">
        <p:scale>
          <a:sx n="82" d="100"/>
          <a:sy n="82" d="100"/>
        </p:scale>
        <p:origin x="78"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0EC423-F58E-44A4-B618-F5F79047EEA2}"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7EF8DE24-06DB-47EF-BD6E-DB771DAE9AE5}">
      <dgm:prSet phldrT="[Text]"/>
      <dgm:spPr/>
      <dgm:t>
        <a:bodyPr/>
        <a:lstStyle/>
        <a:p>
          <a:r>
            <a:rPr lang="en-US" dirty="0"/>
            <a:t>Optical</a:t>
          </a:r>
        </a:p>
      </dgm:t>
    </dgm:pt>
    <dgm:pt modelId="{5100E230-B9AC-468B-BC60-EC1E3F3A9183}" type="parTrans" cxnId="{F645FC55-732C-4315-832F-984766A996CB}">
      <dgm:prSet/>
      <dgm:spPr/>
      <dgm:t>
        <a:bodyPr/>
        <a:lstStyle/>
        <a:p>
          <a:endParaRPr lang="en-US"/>
        </a:p>
      </dgm:t>
    </dgm:pt>
    <dgm:pt modelId="{810365CC-AE28-489F-BC0B-8B4A1B1BC159}" type="sibTrans" cxnId="{F645FC55-732C-4315-832F-984766A996CB}">
      <dgm:prSet/>
      <dgm:spPr/>
      <dgm:t>
        <a:bodyPr/>
        <a:lstStyle/>
        <a:p>
          <a:endParaRPr lang="en-US"/>
        </a:p>
      </dgm:t>
    </dgm:pt>
    <dgm:pt modelId="{68CDC696-405F-4C09-941A-36B387E11200}">
      <dgm:prSet phldrT="[Text]" custT="1"/>
      <dgm:spPr/>
      <dgm:t>
        <a:bodyPr/>
        <a:lstStyle/>
        <a:p>
          <a:pPr>
            <a:spcAft>
              <a:spcPts val="1800"/>
            </a:spcAft>
            <a:buFont typeface="Wingdings" panose="05000000000000000000" pitchFamily="2" charset="2"/>
            <a:buChar char="ü"/>
          </a:pPr>
          <a:r>
            <a:rPr lang="en-US" sz="2400" dirty="0"/>
            <a:t>Rx for computer</a:t>
          </a:r>
        </a:p>
      </dgm:t>
    </dgm:pt>
    <dgm:pt modelId="{DB63F280-5172-401A-AD8B-49E7C5BDCF96}" type="parTrans" cxnId="{CB7ED53D-DC94-4707-8DB3-2291E849F3E8}">
      <dgm:prSet/>
      <dgm:spPr/>
      <dgm:t>
        <a:bodyPr/>
        <a:lstStyle/>
        <a:p>
          <a:endParaRPr lang="en-US"/>
        </a:p>
      </dgm:t>
    </dgm:pt>
    <dgm:pt modelId="{5055CEB9-66C0-4075-955A-EEA7A5789E5F}" type="sibTrans" cxnId="{CB7ED53D-DC94-4707-8DB3-2291E849F3E8}">
      <dgm:prSet/>
      <dgm:spPr/>
      <dgm:t>
        <a:bodyPr/>
        <a:lstStyle/>
        <a:p>
          <a:endParaRPr lang="en-US"/>
        </a:p>
      </dgm:t>
    </dgm:pt>
    <dgm:pt modelId="{DCEF9E44-7CDA-4873-987D-F13173BF3C15}">
      <dgm:prSet phldrT="[Text]" custT="1"/>
      <dgm:spPr/>
      <dgm:t>
        <a:bodyPr/>
        <a:lstStyle/>
        <a:p>
          <a:pPr>
            <a:spcAft>
              <a:spcPts val="1800"/>
            </a:spcAft>
            <a:buFont typeface="Wingdings" panose="05000000000000000000" pitchFamily="2" charset="2"/>
            <a:buChar char="ü"/>
          </a:pPr>
          <a:r>
            <a:rPr lang="en-US" sz="2400" dirty="0"/>
            <a:t>Rx for driving</a:t>
          </a:r>
        </a:p>
      </dgm:t>
    </dgm:pt>
    <dgm:pt modelId="{1CEB706F-7CCE-453D-8C55-CB1BAE9E06EB}" type="parTrans" cxnId="{619FDBEB-61F2-4076-80EE-FE5D9F29821A}">
      <dgm:prSet/>
      <dgm:spPr/>
      <dgm:t>
        <a:bodyPr/>
        <a:lstStyle/>
        <a:p>
          <a:endParaRPr lang="en-US"/>
        </a:p>
      </dgm:t>
    </dgm:pt>
    <dgm:pt modelId="{74E60224-D3E1-456E-8039-1932E32EA2DA}" type="sibTrans" cxnId="{619FDBEB-61F2-4076-80EE-FE5D9F29821A}">
      <dgm:prSet/>
      <dgm:spPr/>
      <dgm:t>
        <a:bodyPr/>
        <a:lstStyle/>
        <a:p>
          <a:endParaRPr lang="en-US"/>
        </a:p>
      </dgm:t>
    </dgm:pt>
    <dgm:pt modelId="{70562FE5-4D7B-4382-8624-D9E71ACE1616}">
      <dgm:prSet phldrT="[Text]"/>
      <dgm:spPr/>
      <dgm:t>
        <a:bodyPr/>
        <a:lstStyle/>
        <a:p>
          <a:r>
            <a:rPr lang="en-US" dirty="0"/>
            <a:t>Medical</a:t>
          </a:r>
        </a:p>
      </dgm:t>
    </dgm:pt>
    <dgm:pt modelId="{49854BE3-D879-4C92-B3EE-A0CD97D32EF5}" type="parTrans" cxnId="{7EAAE5C6-2BC2-4A46-99D0-603D5F728147}">
      <dgm:prSet/>
      <dgm:spPr/>
      <dgm:t>
        <a:bodyPr/>
        <a:lstStyle/>
        <a:p>
          <a:endParaRPr lang="en-US"/>
        </a:p>
      </dgm:t>
    </dgm:pt>
    <dgm:pt modelId="{0B1229C4-1D08-40E7-A01E-89CB1D6F8415}" type="sibTrans" cxnId="{7EAAE5C6-2BC2-4A46-99D0-603D5F728147}">
      <dgm:prSet/>
      <dgm:spPr/>
      <dgm:t>
        <a:bodyPr/>
        <a:lstStyle/>
        <a:p>
          <a:endParaRPr lang="en-US"/>
        </a:p>
      </dgm:t>
    </dgm:pt>
    <dgm:pt modelId="{06651B34-48D0-4C0B-B29A-933D29740964}">
      <dgm:prSet phldrT="[Text]" custT="1"/>
      <dgm:spPr/>
      <dgm:t>
        <a:bodyPr/>
        <a:lstStyle/>
        <a:p>
          <a:pPr>
            <a:spcAft>
              <a:spcPts val="1800"/>
            </a:spcAft>
            <a:buFont typeface="Wingdings" panose="05000000000000000000" pitchFamily="2" charset="2"/>
            <a:buChar char="ü"/>
          </a:pPr>
          <a:r>
            <a:rPr lang="en-US" sz="2400" dirty="0"/>
            <a:t>Additional testing</a:t>
          </a:r>
        </a:p>
      </dgm:t>
    </dgm:pt>
    <dgm:pt modelId="{F9A56C3A-DA2A-4025-9342-74A02D7A9B7A}" type="parTrans" cxnId="{653A0C6D-660D-4472-86D3-AFA4BCB0A850}">
      <dgm:prSet/>
      <dgm:spPr/>
      <dgm:t>
        <a:bodyPr/>
        <a:lstStyle/>
        <a:p>
          <a:endParaRPr lang="en-US"/>
        </a:p>
      </dgm:t>
    </dgm:pt>
    <dgm:pt modelId="{5EF1609A-C608-4861-953C-2826924DBDD4}" type="sibTrans" cxnId="{653A0C6D-660D-4472-86D3-AFA4BCB0A850}">
      <dgm:prSet/>
      <dgm:spPr/>
      <dgm:t>
        <a:bodyPr/>
        <a:lstStyle/>
        <a:p>
          <a:endParaRPr lang="en-US"/>
        </a:p>
      </dgm:t>
    </dgm:pt>
    <dgm:pt modelId="{923EC820-F41D-4609-9589-9662E1F44F90}">
      <dgm:prSet phldrT="[Text]" custT="1"/>
      <dgm:spPr/>
      <dgm:t>
        <a:bodyPr/>
        <a:lstStyle/>
        <a:p>
          <a:pPr>
            <a:spcAft>
              <a:spcPts val="1800"/>
            </a:spcAft>
            <a:buFont typeface="Wingdings" panose="05000000000000000000" pitchFamily="2" charset="2"/>
            <a:buChar char="ü"/>
          </a:pPr>
          <a:r>
            <a:rPr lang="en-US" sz="2400" dirty="0"/>
            <a:t>Consult with ___</a:t>
          </a:r>
        </a:p>
      </dgm:t>
    </dgm:pt>
    <dgm:pt modelId="{7401A2B7-1A16-4814-B535-0DCEAC156C41}" type="parTrans" cxnId="{A99341E4-01AD-40D9-BEE4-CBE8996BA988}">
      <dgm:prSet/>
      <dgm:spPr/>
      <dgm:t>
        <a:bodyPr/>
        <a:lstStyle/>
        <a:p>
          <a:endParaRPr lang="en-US"/>
        </a:p>
      </dgm:t>
    </dgm:pt>
    <dgm:pt modelId="{81ABF955-E5B4-4454-863B-2A78BFF9C5DB}" type="sibTrans" cxnId="{A99341E4-01AD-40D9-BEE4-CBE8996BA988}">
      <dgm:prSet/>
      <dgm:spPr/>
      <dgm:t>
        <a:bodyPr/>
        <a:lstStyle/>
        <a:p>
          <a:endParaRPr lang="en-US"/>
        </a:p>
      </dgm:t>
    </dgm:pt>
    <dgm:pt modelId="{15E3A1C0-0DC4-4ABD-8CDA-C4FD36BC6171}">
      <dgm:prSet phldrT="[Text]"/>
      <dgm:spPr/>
      <dgm:t>
        <a:bodyPr/>
        <a:lstStyle/>
        <a:p>
          <a:r>
            <a:rPr lang="en-US" dirty="0"/>
            <a:t>Recall</a:t>
          </a:r>
        </a:p>
      </dgm:t>
    </dgm:pt>
    <dgm:pt modelId="{52CBE861-851B-44CA-BABA-0CFC000AB769}" type="parTrans" cxnId="{DFC95627-442D-4850-ADB0-A975765FD2DF}">
      <dgm:prSet/>
      <dgm:spPr/>
      <dgm:t>
        <a:bodyPr/>
        <a:lstStyle/>
        <a:p>
          <a:endParaRPr lang="en-US"/>
        </a:p>
      </dgm:t>
    </dgm:pt>
    <dgm:pt modelId="{F5C0372F-C98A-4486-9364-35BD3C5282AF}" type="sibTrans" cxnId="{DFC95627-442D-4850-ADB0-A975765FD2DF}">
      <dgm:prSet/>
      <dgm:spPr/>
      <dgm:t>
        <a:bodyPr/>
        <a:lstStyle/>
        <a:p>
          <a:endParaRPr lang="en-US"/>
        </a:p>
      </dgm:t>
    </dgm:pt>
    <dgm:pt modelId="{E509D86D-FC96-4282-81EC-33353FD59BB7}">
      <dgm:prSet phldrT="[Text]" custT="1"/>
      <dgm:spPr/>
      <dgm:t>
        <a:bodyPr/>
        <a:lstStyle/>
        <a:p>
          <a:pPr>
            <a:buNone/>
          </a:pPr>
          <a:r>
            <a:rPr lang="en-US" sz="2400" dirty="0"/>
            <a:t>“You need to see me in __ months, because __.”</a:t>
          </a:r>
        </a:p>
      </dgm:t>
    </dgm:pt>
    <dgm:pt modelId="{3DF0CB93-0804-43B4-86B7-4A929A0AFEDD}" type="parTrans" cxnId="{3ED40E78-D865-4327-9557-1B2129757C02}">
      <dgm:prSet/>
      <dgm:spPr/>
      <dgm:t>
        <a:bodyPr/>
        <a:lstStyle/>
        <a:p>
          <a:endParaRPr lang="en-US"/>
        </a:p>
      </dgm:t>
    </dgm:pt>
    <dgm:pt modelId="{1ED566B7-DA5C-4A06-861E-884006364978}" type="sibTrans" cxnId="{3ED40E78-D865-4327-9557-1B2129757C02}">
      <dgm:prSet/>
      <dgm:spPr/>
      <dgm:t>
        <a:bodyPr/>
        <a:lstStyle/>
        <a:p>
          <a:endParaRPr lang="en-US"/>
        </a:p>
      </dgm:t>
    </dgm:pt>
    <dgm:pt modelId="{93BF2D7D-FB7A-403A-8E1F-A54B8325798A}">
      <dgm:prSet phldrT="[Text]" custT="1"/>
      <dgm:spPr/>
      <dgm:t>
        <a:bodyPr/>
        <a:lstStyle/>
        <a:p>
          <a:pPr>
            <a:spcAft>
              <a:spcPts val="1800"/>
            </a:spcAft>
            <a:buFont typeface="Wingdings" panose="05000000000000000000" pitchFamily="2" charset="2"/>
            <a:buChar char="ü"/>
          </a:pPr>
          <a:r>
            <a:rPr lang="en-US" sz="2400" dirty="0"/>
            <a:t>Rx for dress</a:t>
          </a:r>
        </a:p>
      </dgm:t>
    </dgm:pt>
    <dgm:pt modelId="{2E6CA797-01B2-4726-B21D-76837700ADBF}" type="parTrans" cxnId="{48F4D610-4125-48B9-A960-833D7C4790AE}">
      <dgm:prSet/>
      <dgm:spPr/>
      <dgm:t>
        <a:bodyPr/>
        <a:lstStyle/>
        <a:p>
          <a:endParaRPr lang="en-US"/>
        </a:p>
      </dgm:t>
    </dgm:pt>
    <dgm:pt modelId="{504D2A6C-D3B4-49D7-B355-36C729B21146}" type="sibTrans" cxnId="{48F4D610-4125-48B9-A960-833D7C4790AE}">
      <dgm:prSet/>
      <dgm:spPr/>
      <dgm:t>
        <a:bodyPr/>
        <a:lstStyle/>
        <a:p>
          <a:endParaRPr lang="en-US"/>
        </a:p>
      </dgm:t>
    </dgm:pt>
    <dgm:pt modelId="{8F8280D2-3EB4-4592-BA78-63C7681F9C68}" type="pres">
      <dgm:prSet presAssocID="{720EC423-F58E-44A4-B618-F5F79047EEA2}" presName="Name0" presStyleCnt="0">
        <dgm:presLayoutVars>
          <dgm:dir/>
          <dgm:animLvl val="lvl"/>
          <dgm:resizeHandles val="exact"/>
        </dgm:presLayoutVars>
      </dgm:prSet>
      <dgm:spPr/>
    </dgm:pt>
    <dgm:pt modelId="{18FE7F32-6974-447D-9C04-C8DE04FD3E69}" type="pres">
      <dgm:prSet presAssocID="{7EF8DE24-06DB-47EF-BD6E-DB771DAE9AE5}" presName="composite" presStyleCnt="0"/>
      <dgm:spPr/>
    </dgm:pt>
    <dgm:pt modelId="{24873548-82C4-4284-9459-B801C3B09322}" type="pres">
      <dgm:prSet presAssocID="{7EF8DE24-06DB-47EF-BD6E-DB771DAE9AE5}" presName="parTx" presStyleLbl="alignNode1" presStyleIdx="0" presStyleCnt="3">
        <dgm:presLayoutVars>
          <dgm:chMax val="0"/>
          <dgm:chPref val="0"/>
          <dgm:bulletEnabled val="1"/>
        </dgm:presLayoutVars>
      </dgm:prSet>
      <dgm:spPr/>
    </dgm:pt>
    <dgm:pt modelId="{F76B4576-82B3-4307-9BB3-2616329BDFA8}" type="pres">
      <dgm:prSet presAssocID="{7EF8DE24-06DB-47EF-BD6E-DB771DAE9AE5}" presName="desTx" presStyleLbl="alignAccFollowNode1" presStyleIdx="0" presStyleCnt="3">
        <dgm:presLayoutVars>
          <dgm:bulletEnabled val="1"/>
        </dgm:presLayoutVars>
      </dgm:prSet>
      <dgm:spPr/>
    </dgm:pt>
    <dgm:pt modelId="{2848DC4F-7F5B-47E5-B8ED-9B6142A6FDF8}" type="pres">
      <dgm:prSet presAssocID="{810365CC-AE28-489F-BC0B-8B4A1B1BC159}" presName="space" presStyleCnt="0"/>
      <dgm:spPr/>
    </dgm:pt>
    <dgm:pt modelId="{C2DC2960-7096-42C0-B9A8-0E836748AF6E}" type="pres">
      <dgm:prSet presAssocID="{70562FE5-4D7B-4382-8624-D9E71ACE1616}" presName="composite" presStyleCnt="0"/>
      <dgm:spPr/>
    </dgm:pt>
    <dgm:pt modelId="{B7DCE7B9-BEAF-4C90-A677-038A68E0A2B5}" type="pres">
      <dgm:prSet presAssocID="{70562FE5-4D7B-4382-8624-D9E71ACE1616}" presName="parTx" presStyleLbl="alignNode1" presStyleIdx="1" presStyleCnt="3">
        <dgm:presLayoutVars>
          <dgm:chMax val="0"/>
          <dgm:chPref val="0"/>
          <dgm:bulletEnabled val="1"/>
        </dgm:presLayoutVars>
      </dgm:prSet>
      <dgm:spPr/>
    </dgm:pt>
    <dgm:pt modelId="{FD4296E8-8052-48AA-99C3-AE44E160564A}" type="pres">
      <dgm:prSet presAssocID="{70562FE5-4D7B-4382-8624-D9E71ACE1616}" presName="desTx" presStyleLbl="alignAccFollowNode1" presStyleIdx="1" presStyleCnt="3">
        <dgm:presLayoutVars>
          <dgm:bulletEnabled val="1"/>
        </dgm:presLayoutVars>
      </dgm:prSet>
      <dgm:spPr/>
    </dgm:pt>
    <dgm:pt modelId="{4D41EA1C-1161-4B20-88CD-A6DF1690F6A2}" type="pres">
      <dgm:prSet presAssocID="{0B1229C4-1D08-40E7-A01E-89CB1D6F8415}" presName="space" presStyleCnt="0"/>
      <dgm:spPr/>
    </dgm:pt>
    <dgm:pt modelId="{1DF163EF-F4A2-4C8E-BBF6-A8A987328A71}" type="pres">
      <dgm:prSet presAssocID="{15E3A1C0-0DC4-4ABD-8CDA-C4FD36BC6171}" presName="composite" presStyleCnt="0"/>
      <dgm:spPr/>
    </dgm:pt>
    <dgm:pt modelId="{3C7E3D14-BCA8-4196-B6A9-CE91B65FBB36}" type="pres">
      <dgm:prSet presAssocID="{15E3A1C0-0DC4-4ABD-8CDA-C4FD36BC6171}" presName="parTx" presStyleLbl="alignNode1" presStyleIdx="2" presStyleCnt="3">
        <dgm:presLayoutVars>
          <dgm:chMax val="0"/>
          <dgm:chPref val="0"/>
          <dgm:bulletEnabled val="1"/>
        </dgm:presLayoutVars>
      </dgm:prSet>
      <dgm:spPr/>
    </dgm:pt>
    <dgm:pt modelId="{9DF98145-C18D-4EA9-BFFA-0F8340626D8E}" type="pres">
      <dgm:prSet presAssocID="{15E3A1C0-0DC4-4ABD-8CDA-C4FD36BC6171}" presName="desTx" presStyleLbl="alignAccFollowNode1" presStyleIdx="2" presStyleCnt="3">
        <dgm:presLayoutVars>
          <dgm:bulletEnabled val="1"/>
        </dgm:presLayoutVars>
      </dgm:prSet>
      <dgm:spPr/>
    </dgm:pt>
  </dgm:ptLst>
  <dgm:cxnLst>
    <dgm:cxn modelId="{48F4D610-4125-48B9-A960-833D7C4790AE}" srcId="{7EF8DE24-06DB-47EF-BD6E-DB771DAE9AE5}" destId="{93BF2D7D-FB7A-403A-8E1F-A54B8325798A}" srcOrd="2" destOrd="0" parTransId="{2E6CA797-01B2-4726-B21D-76837700ADBF}" sibTransId="{504D2A6C-D3B4-49D7-B355-36C729B21146}"/>
    <dgm:cxn modelId="{361CC021-F29A-482B-B7BB-6FB7852FEEDE}" type="presOf" srcId="{70562FE5-4D7B-4382-8624-D9E71ACE1616}" destId="{B7DCE7B9-BEAF-4C90-A677-038A68E0A2B5}" srcOrd="0" destOrd="0" presId="urn:microsoft.com/office/officeart/2005/8/layout/hList1"/>
    <dgm:cxn modelId="{DFC95627-442D-4850-ADB0-A975765FD2DF}" srcId="{720EC423-F58E-44A4-B618-F5F79047EEA2}" destId="{15E3A1C0-0DC4-4ABD-8CDA-C4FD36BC6171}" srcOrd="2" destOrd="0" parTransId="{52CBE861-851B-44CA-BABA-0CFC000AB769}" sibTransId="{F5C0372F-C98A-4486-9364-35BD3C5282AF}"/>
    <dgm:cxn modelId="{DC352932-57D7-40D3-97D7-0998C9E28DFF}" type="presOf" srcId="{DCEF9E44-7CDA-4873-987D-F13173BF3C15}" destId="{F76B4576-82B3-4307-9BB3-2616329BDFA8}" srcOrd="0" destOrd="1" presId="urn:microsoft.com/office/officeart/2005/8/layout/hList1"/>
    <dgm:cxn modelId="{5C624C36-53F4-440B-AD58-680E489B18C8}" type="presOf" srcId="{93BF2D7D-FB7A-403A-8E1F-A54B8325798A}" destId="{F76B4576-82B3-4307-9BB3-2616329BDFA8}" srcOrd="0" destOrd="2" presId="urn:microsoft.com/office/officeart/2005/8/layout/hList1"/>
    <dgm:cxn modelId="{CB7ED53D-DC94-4707-8DB3-2291E849F3E8}" srcId="{7EF8DE24-06DB-47EF-BD6E-DB771DAE9AE5}" destId="{68CDC696-405F-4C09-941A-36B387E11200}" srcOrd="0" destOrd="0" parTransId="{DB63F280-5172-401A-AD8B-49E7C5BDCF96}" sibTransId="{5055CEB9-66C0-4075-955A-EEA7A5789E5F}"/>
    <dgm:cxn modelId="{1C41426B-6D67-433B-91AF-3E185C1F888C}" type="presOf" srcId="{68CDC696-405F-4C09-941A-36B387E11200}" destId="{F76B4576-82B3-4307-9BB3-2616329BDFA8}" srcOrd="0" destOrd="0" presId="urn:microsoft.com/office/officeart/2005/8/layout/hList1"/>
    <dgm:cxn modelId="{653A0C6D-660D-4472-86D3-AFA4BCB0A850}" srcId="{70562FE5-4D7B-4382-8624-D9E71ACE1616}" destId="{06651B34-48D0-4C0B-B29A-933D29740964}" srcOrd="0" destOrd="0" parTransId="{F9A56C3A-DA2A-4025-9342-74A02D7A9B7A}" sibTransId="{5EF1609A-C608-4861-953C-2826924DBDD4}"/>
    <dgm:cxn modelId="{5927194E-6829-4789-B176-699C3991FC3E}" type="presOf" srcId="{15E3A1C0-0DC4-4ABD-8CDA-C4FD36BC6171}" destId="{3C7E3D14-BCA8-4196-B6A9-CE91B65FBB36}" srcOrd="0" destOrd="0" presId="urn:microsoft.com/office/officeart/2005/8/layout/hList1"/>
    <dgm:cxn modelId="{F645FC55-732C-4315-832F-984766A996CB}" srcId="{720EC423-F58E-44A4-B618-F5F79047EEA2}" destId="{7EF8DE24-06DB-47EF-BD6E-DB771DAE9AE5}" srcOrd="0" destOrd="0" parTransId="{5100E230-B9AC-468B-BC60-EC1E3F3A9183}" sibTransId="{810365CC-AE28-489F-BC0B-8B4A1B1BC159}"/>
    <dgm:cxn modelId="{3ED40E78-D865-4327-9557-1B2129757C02}" srcId="{15E3A1C0-0DC4-4ABD-8CDA-C4FD36BC6171}" destId="{E509D86D-FC96-4282-81EC-33353FD59BB7}" srcOrd="0" destOrd="0" parTransId="{3DF0CB93-0804-43B4-86B7-4A929A0AFEDD}" sibTransId="{1ED566B7-DA5C-4A06-861E-884006364978}"/>
    <dgm:cxn modelId="{A88FF080-9568-46E9-AA50-6B55B921A657}" type="presOf" srcId="{E509D86D-FC96-4282-81EC-33353FD59BB7}" destId="{9DF98145-C18D-4EA9-BFFA-0F8340626D8E}" srcOrd="0" destOrd="0" presId="urn:microsoft.com/office/officeart/2005/8/layout/hList1"/>
    <dgm:cxn modelId="{52D9FE8D-785F-4A1C-9D92-D82F96F5B7D2}" type="presOf" srcId="{06651B34-48D0-4C0B-B29A-933D29740964}" destId="{FD4296E8-8052-48AA-99C3-AE44E160564A}" srcOrd="0" destOrd="0" presId="urn:microsoft.com/office/officeart/2005/8/layout/hList1"/>
    <dgm:cxn modelId="{077F77A4-1626-4312-839C-B04F38B14880}" type="presOf" srcId="{7EF8DE24-06DB-47EF-BD6E-DB771DAE9AE5}" destId="{24873548-82C4-4284-9459-B801C3B09322}" srcOrd="0" destOrd="0" presId="urn:microsoft.com/office/officeart/2005/8/layout/hList1"/>
    <dgm:cxn modelId="{7EAAE5C6-2BC2-4A46-99D0-603D5F728147}" srcId="{720EC423-F58E-44A4-B618-F5F79047EEA2}" destId="{70562FE5-4D7B-4382-8624-D9E71ACE1616}" srcOrd="1" destOrd="0" parTransId="{49854BE3-D879-4C92-B3EE-A0CD97D32EF5}" sibTransId="{0B1229C4-1D08-40E7-A01E-89CB1D6F8415}"/>
    <dgm:cxn modelId="{B0DB9EC9-7ED1-439A-B656-41727BAEB393}" type="presOf" srcId="{720EC423-F58E-44A4-B618-F5F79047EEA2}" destId="{8F8280D2-3EB4-4592-BA78-63C7681F9C68}" srcOrd="0" destOrd="0" presId="urn:microsoft.com/office/officeart/2005/8/layout/hList1"/>
    <dgm:cxn modelId="{A99341E4-01AD-40D9-BEE4-CBE8996BA988}" srcId="{70562FE5-4D7B-4382-8624-D9E71ACE1616}" destId="{923EC820-F41D-4609-9589-9662E1F44F90}" srcOrd="1" destOrd="0" parTransId="{7401A2B7-1A16-4814-B535-0DCEAC156C41}" sibTransId="{81ABF955-E5B4-4454-863B-2A78BFF9C5DB}"/>
    <dgm:cxn modelId="{10C558E8-D745-473F-98CC-5ACCECBED00F}" type="presOf" srcId="{923EC820-F41D-4609-9589-9662E1F44F90}" destId="{FD4296E8-8052-48AA-99C3-AE44E160564A}" srcOrd="0" destOrd="1" presId="urn:microsoft.com/office/officeart/2005/8/layout/hList1"/>
    <dgm:cxn modelId="{619FDBEB-61F2-4076-80EE-FE5D9F29821A}" srcId="{7EF8DE24-06DB-47EF-BD6E-DB771DAE9AE5}" destId="{DCEF9E44-7CDA-4873-987D-F13173BF3C15}" srcOrd="1" destOrd="0" parTransId="{1CEB706F-7CCE-453D-8C55-CB1BAE9E06EB}" sibTransId="{74E60224-D3E1-456E-8039-1932E32EA2DA}"/>
    <dgm:cxn modelId="{8F9BA75E-8771-4136-A2B7-C68AA0BC17FB}" type="presParOf" srcId="{8F8280D2-3EB4-4592-BA78-63C7681F9C68}" destId="{18FE7F32-6974-447D-9C04-C8DE04FD3E69}" srcOrd="0" destOrd="0" presId="urn:microsoft.com/office/officeart/2005/8/layout/hList1"/>
    <dgm:cxn modelId="{DC630C90-2378-45D7-A683-3D2CD61C10FF}" type="presParOf" srcId="{18FE7F32-6974-447D-9C04-C8DE04FD3E69}" destId="{24873548-82C4-4284-9459-B801C3B09322}" srcOrd="0" destOrd="0" presId="urn:microsoft.com/office/officeart/2005/8/layout/hList1"/>
    <dgm:cxn modelId="{DE1847EB-3C0A-4823-B817-96E69472F9F7}" type="presParOf" srcId="{18FE7F32-6974-447D-9C04-C8DE04FD3E69}" destId="{F76B4576-82B3-4307-9BB3-2616329BDFA8}" srcOrd="1" destOrd="0" presId="urn:microsoft.com/office/officeart/2005/8/layout/hList1"/>
    <dgm:cxn modelId="{66181229-88D9-43EF-9E39-5B1EF1060371}" type="presParOf" srcId="{8F8280D2-3EB4-4592-BA78-63C7681F9C68}" destId="{2848DC4F-7F5B-47E5-B8ED-9B6142A6FDF8}" srcOrd="1" destOrd="0" presId="urn:microsoft.com/office/officeart/2005/8/layout/hList1"/>
    <dgm:cxn modelId="{E7707AF3-F771-4893-B5CA-2A7500AEF90F}" type="presParOf" srcId="{8F8280D2-3EB4-4592-BA78-63C7681F9C68}" destId="{C2DC2960-7096-42C0-B9A8-0E836748AF6E}" srcOrd="2" destOrd="0" presId="urn:microsoft.com/office/officeart/2005/8/layout/hList1"/>
    <dgm:cxn modelId="{92B2D10A-9BAC-4EBE-86A4-61FC679C7E2A}" type="presParOf" srcId="{C2DC2960-7096-42C0-B9A8-0E836748AF6E}" destId="{B7DCE7B9-BEAF-4C90-A677-038A68E0A2B5}" srcOrd="0" destOrd="0" presId="urn:microsoft.com/office/officeart/2005/8/layout/hList1"/>
    <dgm:cxn modelId="{D1F73F21-0027-40F3-8585-E87688ED5828}" type="presParOf" srcId="{C2DC2960-7096-42C0-B9A8-0E836748AF6E}" destId="{FD4296E8-8052-48AA-99C3-AE44E160564A}" srcOrd="1" destOrd="0" presId="urn:microsoft.com/office/officeart/2005/8/layout/hList1"/>
    <dgm:cxn modelId="{6A78590E-1B8A-41F6-92D6-993D09F0FA74}" type="presParOf" srcId="{8F8280D2-3EB4-4592-BA78-63C7681F9C68}" destId="{4D41EA1C-1161-4B20-88CD-A6DF1690F6A2}" srcOrd="3" destOrd="0" presId="urn:microsoft.com/office/officeart/2005/8/layout/hList1"/>
    <dgm:cxn modelId="{FD1F5744-A046-43F8-946B-C675730FEC10}" type="presParOf" srcId="{8F8280D2-3EB4-4592-BA78-63C7681F9C68}" destId="{1DF163EF-F4A2-4C8E-BBF6-A8A987328A71}" srcOrd="4" destOrd="0" presId="urn:microsoft.com/office/officeart/2005/8/layout/hList1"/>
    <dgm:cxn modelId="{C4ADB038-C17D-4B95-8A0F-AEB1B2D37473}" type="presParOf" srcId="{1DF163EF-F4A2-4C8E-BBF6-A8A987328A71}" destId="{3C7E3D14-BCA8-4196-B6A9-CE91B65FBB36}" srcOrd="0" destOrd="0" presId="urn:microsoft.com/office/officeart/2005/8/layout/hList1"/>
    <dgm:cxn modelId="{3EB90071-F4DF-4067-AC23-F9F6D3DA4082}" type="presParOf" srcId="{1DF163EF-F4A2-4C8E-BBF6-A8A987328A71}" destId="{9DF98145-C18D-4EA9-BFFA-0F8340626D8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873548-82C4-4284-9459-B801C3B09322}">
      <dsp:nvSpPr>
        <dsp:cNvPr id="0" name=""/>
        <dsp:cNvSpPr/>
      </dsp:nvSpPr>
      <dsp:spPr>
        <a:xfrm>
          <a:off x="2948"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Optical</a:t>
          </a:r>
        </a:p>
      </dsp:txBody>
      <dsp:txXfrm>
        <a:off x="2948" y="1282801"/>
        <a:ext cx="2874355" cy="1149742"/>
      </dsp:txXfrm>
    </dsp:sp>
    <dsp:sp modelId="{F76B4576-82B3-4307-9BB3-2616329BDFA8}">
      <dsp:nvSpPr>
        <dsp:cNvPr id="0" name=""/>
        <dsp:cNvSpPr/>
      </dsp:nvSpPr>
      <dsp:spPr>
        <a:xfrm>
          <a:off x="2948"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computer</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driving</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Rx for dress</a:t>
          </a:r>
        </a:p>
      </dsp:txBody>
      <dsp:txXfrm>
        <a:off x="2948" y="2432544"/>
        <a:ext cx="2874355" cy="2283840"/>
      </dsp:txXfrm>
    </dsp:sp>
    <dsp:sp modelId="{B7DCE7B9-BEAF-4C90-A677-038A68E0A2B5}">
      <dsp:nvSpPr>
        <dsp:cNvPr id="0" name=""/>
        <dsp:cNvSpPr/>
      </dsp:nvSpPr>
      <dsp:spPr>
        <a:xfrm>
          <a:off x="3279712"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Medical</a:t>
          </a:r>
        </a:p>
      </dsp:txBody>
      <dsp:txXfrm>
        <a:off x="3279712" y="1282801"/>
        <a:ext cx="2874355" cy="1149742"/>
      </dsp:txXfrm>
    </dsp:sp>
    <dsp:sp modelId="{FD4296E8-8052-48AA-99C3-AE44E160564A}">
      <dsp:nvSpPr>
        <dsp:cNvPr id="0" name=""/>
        <dsp:cNvSpPr/>
      </dsp:nvSpPr>
      <dsp:spPr>
        <a:xfrm>
          <a:off x="3279712"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Additional testing</a:t>
          </a:r>
        </a:p>
        <a:p>
          <a:pPr marL="228600" lvl="1" indent="-228600" algn="l" defTabSz="1066800">
            <a:lnSpc>
              <a:spcPct val="90000"/>
            </a:lnSpc>
            <a:spcBef>
              <a:spcPct val="0"/>
            </a:spcBef>
            <a:spcAft>
              <a:spcPts val="1800"/>
            </a:spcAft>
            <a:buFont typeface="Wingdings" panose="05000000000000000000" pitchFamily="2" charset="2"/>
            <a:buChar char="ü"/>
          </a:pPr>
          <a:r>
            <a:rPr lang="en-US" sz="2400" kern="1200" dirty="0"/>
            <a:t>Consult with ___</a:t>
          </a:r>
        </a:p>
      </dsp:txBody>
      <dsp:txXfrm>
        <a:off x="3279712" y="2432544"/>
        <a:ext cx="2874355" cy="2283840"/>
      </dsp:txXfrm>
    </dsp:sp>
    <dsp:sp modelId="{3C7E3D14-BCA8-4196-B6A9-CE91B65FBB36}">
      <dsp:nvSpPr>
        <dsp:cNvPr id="0" name=""/>
        <dsp:cNvSpPr/>
      </dsp:nvSpPr>
      <dsp:spPr>
        <a:xfrm>
          <a:off x="6556477" y="1282801"/>
          <a:ext cx="2874355" cy="11497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9824" tIns="211328" rIns="369824" bIns="211328" numCol="1" spcCol="1270" anchor="ctr" anchorCtr="0">
          <a:noAutofit/>
        </a:bodyPr>
        <a:lstStyle/>
        <a:p>
          <a:pPr marL="0" lvl="0" indent="0" algn="ctr" defTabSz="2311400">
            <a:lnSpc>
              <a:spcPct val="90000"/>
            </a:lnSpc>
            <a:spcBef>
              <a:spcPct val="0"/>
            </a:spcBef>
            <a:spcAft>
              <a:spcPct val="35000"/>
            </a:spcAft>
            <a:buNone/>
          </a:pPr>
          <a:r>
            <a:rPr lang="en-US" sz="5200" kern="1200" dirty="0"/>
            <a:t>Recall</a:t>
          </a:r>
        </a:p>
      </dsp:txBody>
      <dsp:txXfrm>
        <a:off x="6556477" y="1282801"/>
        <a:ext cx="2874355" cy="1149742"/>
      </dsp:txXfrm>
    </dsp:sp>
    <dsp:sp modelId="{9DF98145-C18D-4EA9-BFFA-0F8340626D8E}">
      <dsp:nvSpPr>
        <dsp:cNvPr id="0" name=""/>
        <dsp:cNvSpPr/>
      </dsp:nvSpPr>
      <dsp:spPr>
        <a:xfrm>
          <a:off x="6556477" y="2432544"/>
          <a:ext cx="2874355" cy="228384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None/>
          </a:pPr>
          <a:r>
            <a:rPr lang="en-US" sz="2400" kern="1200" dirty="0"/>
            <a:t>“You need to see me in __ months, because __.”</a:t>
          </a:r>
        </a:p>
      </dsp:txBody>
      <dsp:txXfrm>
        <a:off x="6556477" y="2432544"/>
        <a:ext cx="2874355" cy="228384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F23248-BC0B-46B0-B02A-7B2C186F5CF3}" type="datetimeFigureOut">
              <a:rPr lang="en-US" smtClean="0"/>
              <a:t>11/3/2018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8A1238-A585-4A86-8AE2-17A429EFD37F}" type="slidenum">
              <a:rPr lang="en-US" smtClean="0"/>
              <a:t>‹#›</a:t>
            </a:fld>
            <a:endParaRPr lang="en-US"/>
          </a:p>
        </p:txBody>
      </p:sp>
    </p:spTree>
    <p:extLst>
      <p:ext uri="{BB962C8B-B14F-4D97-AF65-F5344CB8AC3E}">
        <p14:creationId xmlns:p14="http://schemas.microsoft.com/office/powerpoint/2010/main" val="3289093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xfrm>
            <a:off x="3884613" y="8685213"/>
            <a:ext cx="2971800" cy="457200"/>
          </a:xfrm>
          <a:prstGeom prst="rect">
            <a:avLst/>
          </a:prstGeom>
          <a:noFill/>
        </p:spPr>
        <p:txBody>
          <a:bodyPr/>
          <a:lstStyle/>
          <a:p>
            <a:fld id="{E1BA33A9-5693-4F1A-BE09-81BAC49A0256}" type="slidenum">
              <a:rPr lang="en-US">
                <a:solidFill>
                  <a:srgbClr val="000000"/>
                </a:solidFill>
              </a:rPr>
              <a:pPr/>
              <a:t>2</a:t>
            </a:fld>
            <a:endParaRPr lang="en-US">
              <a:solidFill>
                <a:srgbClr val="000000"/>
              </a:solidFill>
            </a:endParaRPr>
          </a:p>
        </p:txBody>
      </p:sp>
      <p:sp>
        <p:nvSpPr>
          <p:cNvPr id="5232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D96190BE-647B-4930-80E8-F132A4CA5685}" type="slidenum">
              <a:rPr lang="en-US" sz="1200">
                <a:solidFill>
                  <a:srgbClr val="000000"/>
                </a:solidFill>
                <a:latin typeface="Arial" charset="0"/>
                <a:cs typeface="Arial" charset="0"/>
              </a:rPr>
              <a:pPr algn="r" defTabSz="923925" fontAlgn="base">
                <a:spcBef>
                  <a:spcPct val="0"/>
                </a:spcBef>
                <a:spcAft>
                  <a:spcPct val="0"/>
                </a:spcAft>
              </a:pPr>
              <a:t>2</a:t>
            </a:fld>
            <a:endParaRPr lang="en-US" sz="1200">
              <a:solidFill>
                <a:srgbClr val="000000"/>
              </a:solidFill>
              <a:latin typeface="Arial" charset="0"/>
              <a:cs typeface="Arial" charset="0"/>
            </a:endParaRPr>
          </a:p>
        </p:txBody>
      </p:sp>
      <p:sp>
        <p:nvSpPr>
          <p:cNvPr id="52326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3C44BEAA-05DE-4B3F-9A99-B93D6F62715E}" type="slidenum">
              <a:rPr lang="en-US" sz="1200">
                <a:solidFill>
                  <a:srgbClr val="000000"/>
                </a:solidFill>
                <a:latin typeface="Arial" charset="0"/>
                <a:cs typeface="Arial" charset="0"/>
              </a:rPr>
              <a:pPr algn="r" defTabSz="923925" fontAlgn="base">
                <a:spcBef>
                  <a:spcPct val="0"/>
                </a:spcBef>
                <a:spcAft>
                  <a:spcPct val="0"/>
                </a:spcAft>
              </a:pPr>
              <a:t>2</a:t>
            </a:fld>
            <a:endParaRPr lang="en-US" sz="1200">
              <a:solidFill>
                <a:srgbClr val="000000"/>
              </a:solidFill>
              <a:latin typeface="Arial" charset="0"/>
              <a:cs typeface="Arial" charset="0"/>
            </a:endParaRPr>
          </a:p>
        </p:txBody>
      </p:sp>
      <p:sp>
        <p:nvSpPr>
          <p:cNvPr id="523269" name="Rectangle 2"/>
          <p:cNvSpPr>
            <a:spLocks noGrp="1" noRot="1" noChangeAspect="1" noChangeArrowheads="1" noTextEdit="1"/>
          </p:cNvSpPr>
          <p:nvPr>
            <p:ph type="sldImg"/>
          </p:nvPr>
        </p:nvSpPr>
        <p:spPr>
          <a:xfrm>
            <a:off x="855663" y="685800"/>
            <a:ext cx="5145087" cy="3430588"/>
          </a:xfrm>
          <a:ln/>
        </p:spPr>
      </p:sp>
      <p:sp>
        <p:nvSpPr>
          <p:cNvPr id="523270" name="Rectangle 3"/>
          <p:cNvSpPr>
            <a:spLocks noGrp="1" noChangeArrowheads="1"/>
          </p:cNvSpPr>
          <p:nvPr>
            <p:ph type="body" idx="1"/>
          </p:nvPr>
        </p:nvSpPr>
        <p:spPr>
          <a:xfrm>
            <a:off x="685800" y="4341814"/>
            <a:ext cx="5486400" cy="4116387"/>
          </a:xfrm>
          <a:noFill/>
          <a:ln/>
        </p:spPr>
        <p:txBody>
          <a:bodyPr lIns="92306" tIns="46151" rIns="92306" bIns="46151"/>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1039006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3</a:t>
            </a:fld>
            <a:endParaRPr lang="en-US"/>
          </a:p>
        </p:txBody>
      </p:sp>
    </p:spTree>
    <p:extLst>
      <p:ext uri="{BB962C8B-B14F-4D97-AF65-F5344CB8AC3E}">
        <p14:creationId xmlns:p14="http://schemas.microsoft.com/office/powerpoint/2010/main" val="1495880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DFBBBB-7B78-41D9-A447-0C0E392EC996}" type="slidenum">
              <a:rPr lang="en-US"/>
              <a:pPr/>
              <a:t>27</a:t>
            </a:fld>
            <a:endParaRPr lang="en-US"/>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78355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0CBE1D-F0D3-4414-9A16-5215BE85199B}" type="slidenum">
              <a:rPr lang="en-US"/>
              <a:pPr/>
              <a:t>28</a:t>
            </a:fld>
            <a:endParaRPr lang="en-US"/>
          </a:p>
        </p:txBody>
      </p:sp>
      <p:sp>
        <p:nvSpPr>
          <p:cNvPr id="364546" name="Rectangle 2"/>
          <p:cNvSpPr>
            <a:spLocks noGrp="1" noRot="1" noChangeAspect="1" noChangeArrowheads="1" noTextEdit="1"/>
          </p:cNvSpPr>
          <p:nvPr>
            <p:ph type="sldImg"/>
          </p:nvPr>
        </p:nvSpPr>
        <p:spPr>
          <a:ln/>
        </p:spPr>
      </p:sp>
      <p:sp>
        <p:nvSpPr>
          <p:cNvPr id="3645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55095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6B02CD-0020-43CF-98D6-7A67B0AF1937}" type="datetimeFigureOut">
              <a:rPr lang="en-US" smtClean="0"/>
              <a:t>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075612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B02CD-0020-43CF-98D6-7A67B0AF1937}" type="datetimeFigureOut">
              <a:rPr lang="en-US" smtClean="0"/>
              <a:t>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77625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6B02CD-0020-43CF-98D6-7A67B0AF1937}" type="datetimeFigureOut">
              <a:rPr lang="en-US" smtClean="0"/>
              <a:t>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68854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6B02CD-0020-43CF-98D6-7A67B0AF1937}" type="datetimeFigureOut">
              <a:rPr lang="en-US" smtClean="0"/>
              <a:t>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271468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6B02CD-0020-43CF-98D6-7A67B0AF1937}" type="datetimeFigureOut">
              <a:rPr lang="en-US" smtClean="0"/>
              <a:t>11/3/2018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25263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6B02CD-0020-43CF-98D6-7A67B0AF1937}" type="datetimeFigureOut">
              <a:rPr lang="en-US" smtClean="0"/>
              <a:t>11/3/2018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2032175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B02CD-0020-43CF-98D6-7A67B0AF1937}" type="datetimeFigureOut">
              <a:rPr lang="en-US" smtClean="0"/>
              <a:t>11/3/2018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29837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6B02CD-0020-43CF-98D6-7A67B0AF1937}" type="datetimeFigureOut">
              <a:rPr lang="en-US" smtClean="0"/>
              <a:t>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7360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6B02CD-0020-43CF-98D6-7A67B0AF1937}" type="datetimeFigureOut">
              <a:rPr lang="en-US" smtClean="0"/>
              <a:t>11/3/2018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2112175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B02CD-0020-43CF-98D6-7A67B0AF1937}" type="datetimeFigureOut">
              <a:rPr lang="en-US" smtClean="0"/>
              <a:t>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1089301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6B02CD-0020-43CF-98D6-7A67B0AF1937}" type="datetimeFigureOut">
              <a:rPr lang="en-US" smtClean="0"/>
              <a:t>11/3/2018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E5C54-D5BE-4E91-8196-43CC139FA344}" type="slidenum">
              <a:rPr lang="en-US" smtClean="0"/>
              <a:t>‹#›</a:t>
            </a:fld>
            <a:endParaRPr lang="en-US"/>
          </a:p>
        </p:txBody>
      </p:sp>
    </p:spTree>
    <p:extLst>
      <p:ext uri="{BB962C8B-B14F-4D97-AF65-F5344CB8AC3E}">
        <p14:creationId xmlns:p14="http://schemas.microsoft.com/office/powerpoint/2010/main" val="2391216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6B02CD-0020-43CF-98D6-7A67B0AF1937}" type="datetimeFigureOut">
              <a:rPr lang="en-US" smtClean="0"/>
              <a:t>11/3/2018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FE5C54-D5BE-4E91-8196-43CC139FA344}" type="slidenum">
              <a:rPr lang="en-US" smtClean="0"/>
              <a:t>‹#›</a:t>
            </a:fld>
            <a:endParaRPr lang="en-US"/>
          </a:p>
        </p:txBody>
      </p:sp>
    </p:spTree>
    <p:extLst>
      <p:ext uri="{BB962C8B-B14F-4D97-AF65-F5344CB8AC3E}">
        <p14:creationId xmlns:p14="http://schemas.microsoft.com/office/powerpoint/2010/main" val="3381411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arbo.org/getinstructors.php?action=getinstructorinfo&amp;id=51417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3.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gif"/><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Top 5 Mistakes Preventing Your Practice Growth </a:t>
            </a:r>
          </a:p>
        </p:txBody>
      </p:sp>
      <p:sp>
        <p:nvSpPr>
          <p:cNvPr id="3" name="Subtitle 2"/>
          <p:cNvSpPr>
            <a:spLocks noGrp="1"/>
          </p:cNvSpPr>
          <p:nvPr>
            <p:ph type="subTitle" idx="1"/>
          </p:nvPr>
        </p:nvSpPr>
        <p:spPr/>
        <p:txBody>
          <a:bodyPr/>
          <a:lstStyle/>
          <a:p>
            <a:r>
              <a:rPr lang="en-US" dirty="0"/>
              <a:t>Mark R. Wright, OD, FCOVD</a:t>
            </a:r>
          </a:p>
          <a:p>
            <a:r>
              <a:rPr lang="en-US" dirty="0"/>
              <a:t>3:00 pm – 5:00 pm</a:t>
            </a:r>
          </a:p>
        </p:txBody>
      </p:sp>
    </p:spTree>
    <p:extLst>
      <p:ext uri="{BB962C8B-B14F-4D97-AF65-F5344CB8AC3E}">
        <p14:creationId xmlns:p14="http://schemas.microsoft.com/office/powerpoint/2010/main" val="506993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2057400" y="457200"/>
            <a:ext cx="8229600" cy="1143000"/>
          </a:xfrm>
        </p:spPr>
        <p:txBody>
          <a:bodyPr/>
          <a:lstStyle/>
          <a:p>
            <a:pPr eaLnBrk="1" hangingPunct="1"/>
            <a:r>
              <a:rPr lang="en-US" dirty="0">
                <a:solidFill>
                  <a:srgbClr val="002060"/>
                </a:solidFill>
              </a:rPr>
              <a:t>Mark Wright, OD, FCOVD</a:t>
            </a:r>
          </a:p>
        </p:txBody>
      </p:sp>
      <p:sp>
        <p:nvSpPr>
          <p:cNvPr id="157699" name="Rectangle 3"/>
          <p:cNvSpPr>
            <a:spLocks noGrp="1" noChangeArrowheads="1"/>
          </p:cNvSpPr>
          <p:nvPr>
            <p:ph type="body" sz="half" idx="4294967295"/>
          </p:nvPr>
        </p:nvSpPr>
        <p:spPr>
          <a:xfrm>
            <a:off x="5029200" y="1600200"/>
            <a:ext cx="5638800" cy="4724400"/>
          </a:xfrm>
        </p:spPr>
        <p:txBody>
          <a:bodyPr>
            <a:normAutofit lnSpcReduction="10000"/>
          </a:bodyPr>
          <a:lstStyle/>
          <a:p>
            <a:pPr>
              <a:spcBef>
                <a:spcPts val="0"/>
              </a:spcBef>
              <a:spcAft>
                <a:spcPts val="1800"/>
              </a:spcAft>
            </a:pPr>
            <a:r>
              <a:rPr lang="en-US" sz="2400" b="1" dirty="0"/>
              <a:t>Director:</a:t>
            </a:r>
            <a:r>
              <a:rPr lang="en-US" sz="2400" dirty="0"/>
              <a:t> OSU College of Optometry           Business Management Program</a:t>
            </a:r>
          </a:p>
          <a:p>
            <a:pPr>
              <a:spcBef>
                <a:spcPts val="0"/>
              </a:spcBef>
              <a:spcAft>
                <a:spcPts val="1800"/>
              </a:spcAft>
            </a:pPr>
            <a:r>
              <a:rPr lang="en-US" sz="2400" b="1" dirty="0"/>
              <a:t>Board Member: </a:t>
            </a:r>
            <a:r>
              <a:rPr lang="en-US" sz="2400" dirty="0"/>
              <a:t>APME</a:t>
            </a:r>
          </a:p>
          <a:p>
            <a:pPr>
              <a:spcBef>
                <a:spcPts val="0"/>
              </a:spcBef>
              <a:spcAft>
                <a:spcPts val="1800"/>
              </a:spcAft>
            </a:pPr>
            <a:r>
              <a:rPr lang="en-US" sz="2400" b="1" dirty="0"/>
              <a:t>CEO: </a:t>
            </a:r>
            <a:r>
              <a:rPr lang="en-US" sz="2400" dirty="0"/>
              <a:t>Pathways to Success</a:t>
            </a:r>
          </a:p>
          <a:p>
            <a:pPr>
              <a:spcBef>
                <a:spcPts val="0"/>
              </a:spcBef>
              <a:spcAft>
                <a:spcPts val="1800"/>
              </a:spcAft>
            </a:pPr>
            <a:r>
              <a:rPr lang="en-US" sz="2400" b="1" dirty="0"/>
              <a:t>CEO: </a:t>
            </a:r>
            <a:r>
              <a:rPr lang="en-US" sz="2400" dirty="0"/>
              <a:t>Practice Management Center</a:t>
            </a:r>
          </a:p>
          <a:p>
            <a:pPr>
              <a:spcBef>
                <a:spcPts val="0"/>
              </a:spcBef>
              <a:spcAft>
                <a:spcPts val="1800"/>
              </a:spcAft>
            </a:pPr>
            <a:r>
              <a:rPr lang="en-US" sz="2400" b="1" dirty="0"/>
              <a:t>Editor: </a:t>
            </a:r>
            <a:r>
              <a:rPr lang="en-US" sz="2400" dirty="0"/>
              <a:t>Review of Optometric Business</a:t>
            </a:r>
          </a:p>
          <a:p>
            <a:pPr>
              <a:spcBef>
                <a:spcPts val="0"/>
              </a:spcBef>
              <a:spcAft>
                <a:spcPts val="1800"/>
              </a:spcAft>
            </a:pPr>
            <a:r>
              <a:rPr lang="en-US" sz="2400" b="1" dirty="0"/>
              <a:t>Author: </a:t>
            </a:r>
            <a:r>
              <a:rPr lang="en-US" sz="2400" dirty="0"/>
              <a:t>Coding, Reimbursement and Contracting for Optometry</a:t>
            </a:r>
          </a:p>
          <a:p>
            <a:pPr>
              <a:spcBef>
                <a:spcPts val="0"/>
              </a:spcBef>
              <a:spcAft>
                <a:spcPts val="1800"/>
              </a:spcAft>
            </a:pPr>
            <a:r>
              <a:rPr lang="en-US" sz="2400" b="1" dirty="0"/>
              <a:t>1980 – 2007 founder                 Professional </a:t>
            </a:r>
            <a:r>
              <a:rPr lang="en-US" sz="2400" b="1" dirty="0" err="1"/>
              <a:t>VisionCare</a:t>
            </a:r>
            <a:r>
              <a:rPr lang="en-US" sz="2400" b="1" dirty="0"/>
              <a:t>, Westerville, OH</a:t>
            </a:r>
          </a:p>
        </p:txBody>
      </p:sp>
      <p:pic>
        <p:nvPicPr>
          <p:cNvPr id="157700" name="Picture 4" descr="MarkWright908feath.jpg"/>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219200" y="1627239"/>
            <a:ext cx="3901440" cy="48768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Content Placeholder 2"/>
          <p:cNvSpPr>
            <a:spLocks noGrp="1"/>
          </p:cNvSpPr>
          <p:nvPr>
            <p:ph idx="1"/>
          </p:nvPr>
        </p:nvSpPr>
        <p:spPr>
          <a:xfrm>
            <a:off x="2667000" y="1295400"/>
            <a:ext cx="6515100" cy="4953000"/>
          </a:xfrm>
        </p:spPr>
        <p:txBody>
          <a:bodyPr>
            <a:normAutofit fontScale="92500" lnSpcReduction="20000"/>
          </a:bodyPr>
          <a:lstStyle/>
          <a:p>
            <a:pPr eaLnBrk="1"/>
            <a:r>
              <a:rPr lang="en-US" b="1" dirty="0"/>
              <a:t>Mark R. Wright, OD, FCOVD </a:t>
            </a:r>
            <a:r>
              <a:rPr lang="en-US" dirty="0"/>
              <a:t>has been a paid speaker for the following companies:</a:t>
            </a:r>
          </a:p>
          <a:p>
            <a:pPr lvl="1">
              <a:spcBef>
                <a:spcPts val="450"/>
              </a:spcBef>
            </a:pPr>
            <a:r>
              <a:rPr lang="en-US" b="1" i="1" dirty="0"/>
              <a:t>Alcon</a:t>
            </a:r>
          </a:p>
          <a:p>
            <a:pPr lvl="1">
              <a:spcBef>
                <a:spcPts val="450"/>
              </a:spcBef>
            </a:pPr>
            <a:r>
              <a:rPr lang="en-US" b="1" i="1" dirty="0"/>
              <a:t>B&amp;L</a:t>
            </a:r>
          </a:p>
          <a:p>
            <a:pPr lvl="1">
              <a:spcBef>
                <a:spcPts val="450"/>
              </a:spcBef>
            </a:pPr>
            <a:r>
              <a:rPr lang="en-US" b="1" i="1" dirty="0"/>
              <a:t>ESSILOR</a:t>
            </a:r>
          </a:p>
          <a:p>
            <a:pPr lvl="1">
              <a:spcBef>
                <a:spcPts val="450"/>
              </a:spcBef>
            </a:pPr>
            <a:r>
              <a:rPr lang="en-US" b="1" i="1" dirty="0"/>
              <a:t>Jobson</a:t>
            </a:r>
          </a:p>
          <a:p>
            <a:pPr lvl="1">
              <a:spcBef>
                <a:spcPts val="450"/>
              </a:spcBef>
            </a:pPr>
            <a:r>
              <a:rPr lang="en-US" b="1" i="1" dirty="0" err="1"/>
              <a:t>Vistakon</a:t>
            </a:r>
            <a:endParaRPr lang="en-US" b="1" i="1" dirty="0"/>
          </a:p>
          <a:p>
            <a:pPr lvl="1">
              <a:spcBef>
                <a:spcPts val="450"/>
              </a:spcBef>
              <a:spcAft>
                <a:spcPts val="900"/>
              </a:spcAft>
            </a:pPr>
            <a:r>
              <a:rPr lang="en-US" b="1" i="1" dirty="0"/>
              <a:t>VSP</a:t>
            </a:r>
          </a:p>
          <a:p>
            <a:pPr eaLnBrk="1"/>
            <a:r>
              <a:rPr lang="en-US" dirty="0"/>
              <a:t>He is an officer of:</a:t>
            </a:r>
          </a:p>
          <a:p>
            <a:pPr lvl="1"/>
            <a:r>
              <a:rPr lang="en-US" b="1" i="1" dirty="0"/>
              <a:t>Pathways to Success</a:t>
            </a:r>
          </a:p>
          <a:p>
            <a:pPr lvl="1"/>
            <a:r>
              <a:rPr lang="en-US" b="1" i="1" dirty="0"/>
              <a:t>Practice Management Center</a:t>
            </a:r>
          </a:p>
          <a:p>
            <a:pPr lvl="1">
              <a:spcBef>
                <a:spcPts val="450"/>
              </a:spcBef>
              <a:spcAft>
                <a:spcPts val="900"/>
              </a:spcAft>
            </a:pPr>
            <a:r>
              <a:rPr lang="en-US" b="1" i="1" dirty="0"/>
              <a:t>Progressive Publishing Company</a:t>
            </a:r>
            <a:endParaRPr lang="en-US" dirty="0"/>
          </a:p>
          <a:p>
            <a:r>
              <a:rPr lang="en-US" dirty="0"/>
              <a:t>He is the professional editor of:</a:t>
            </a:r>
          </a:p>
          <a:p>
            <a:pPr lvl="1"/>
            <a:r>
              <a:rPr lang="en-US" b="1" i="1" dirty="0"/>
              <a:t>Review of Optometric Business</a:t>
            </a:r>
          </a:p>
        </p:txBody>
      </p:sp>
      <p:sp>
        <p:nvSpPr>
          <p:cNvPr id="3074" name="Title 1"/>
          <p:cNvSpPr>
            <a:spLocks noGrp="1"/>
          </p:cNvSpPr>
          <p:nvPr>
            <p:ph type="title"/>
          </p:nvPr>
        </p:nvSpPr>
        <p:spPr>
          <a:xfrm>
            <a:off x="1524000" y="31500"/>
            <a:ext cx="9144000" cy="1314450"/>
          </a:xfrm>
        </p:spPr>
        <p:txBody>
          <a:bodyPr>
            <a:normAutofit/>
          </a:bodyPr>
          <a:lstStyle/>
          <a:p>
            <a:pPr eaLnBrk="1" hangingPunct="1"/>
            <a:r>
              <a:rPr lang="en-US" sz="3200" dirty="0"/>
              <a:t>SPEAKER FINANCIAL DISCLOSURE STATEMENT</a:t>
            </a:r>
          </a:p>
        </p:txBody>
      </p:sp>
      <p:sp>
        <p:nvSpPr>
          <p:cNvPr id="2" name="TextBox 1"/>
          <p:cNvSpPr txBox="1"/>
          <p:nvPr/>
        </p:nvSpPr>
        <p:spPr>
          <a:xfrm>
            <a:off x="5105400" y="1832909"/>
            <a:ext cx="3886200" cy="2246769"/>
          </a:xfrm>
          <a:prstGeom prst="rect">
            <a:avLst/>
          </a:prstGeom>
          <a:noFill/>
        </p:spPr>
        <p:txBody>
          <a:bodyPr wrap="square" rtlCol="0">
            <a:spAutoFit/>
          </a:bodyPr>
          <a:lstStyle/>
          <a:p>
            <a:pPr marL="257175" indent="-257175">
              <a:buFont typeface="Arial" panose="020B0604020202020204" pitchFamily="34" charset="0"/>
              <a:buChar char="•"/>
            </a:pPr>
            <a:r>
              <a:rPr lang="en-US" sz="2000" b="1" i="1" dirty="0"/>
              <a:t>Diversified </a:t>
            </a:r>
            <a:r>
              <a:rPr lang="en-US" sz="2000" b="1" i="1" dirty="0" err="1"/>
              <a:t>Ophthalmics</a:t>
            </a:r>
            <a:endParaRPr lang="en-US" sz="2000" b="1" i="1" dirty="0"/>
          </a:p>
          <a:p>
            <a:pPr marL="257175" indent="-257175">
              <a:buFont typeface="Arial" panose="020B0604020202020204" pitchFamily="34" charset="0"/>
              <a:buChar char="•"/>
            </a:pPr>
            <a:r>
              <a:rPr lang="en-US" sz="2000" b="1" i="1" dirty="0"/>
              <a:t>Eye Recommend</a:t>
            </a:r>
          </a:p>
          <a:p>
            <a:pPr marL="257175" indent="-257175">
              <a:buFont typeface="Arial" panose="020B0604020202020204" pitchFamily="34" charset="0"/>
              <a:buChar char="•"/>
            </a:pPr>
            <a:r>
              <a:rPr lang="en-US" sz="2000" b="1" i="1" dirty="0"/>
              <a:t>IDOC</a:t>
            </a:r>
          </a:p>
          <a:p>
            <a:pPr marL="257175" indent="-257175">
              <a:buFont typeface="Arial" panose="020B0604020202020204" pitchFamily="34" charset="0"/>
              <a:buChar char="•"/>
            </a:pPr>
            <a:r>
              <a:rPr lang="en-US" sz="2000" b="1" i="1" dirty="0"/>
              <a:t>IVA</a:t>
            </a:r>
          </a:p>
          <a:p>
            <a:pPr marL="257175" indent="-257175">
              <a:buFont typeface="Arial" panose="020B0604020202020204" pitchFamily="34" charset="0"/>
              <a:buChar char="•"/>
            </a:pPr>
            <a:r>
              <a:rPr lang="en-US" sz="2000" b="1" i="1" dirty="0"/>
              <a:t>ODX</a:t>
            </a:r>
          </a:p>
          <a:p>
            <a:pPr marL="257175" indent="-257175">
              <a:buFont typeface="Arial" panose="020B0604020202020204" pitchFamily="34" charset="0"/>
              <a:buChar char="•"/>
            </a:pPr>
            <a:r>
              <a:rPr lang="en-US" sz="2000" b="1" i="1" dirty="0"/>
              <a:t>PERC</a:t>
            </a:r>
          </a:p>
          <a:p>
            <a:pPr marL="257175" indent="-257175">
              <a:buFont typeface="Arial" panose="020B0604020202020204" pitchFamily="34" charset="0"/>
              <a:buChar char="•"/>
            </a:pPr>
            <a:r>
              <a:rPr lang="en-US" sz="2000" b="1" i="1" dirty="0"/>
              <a:t>Vision Source</a:t>
            </a:r>
          </a:p>
        </p:txBody>
      </p:sp>
    </p:spTree>
    <p:extLst>
      <p:ext uri="{BB962C8B-B14F-4D97-AF65-F5344CB8AC3E}">
        <p14:creationId xmlns:p14="http://schemas.microsoft.com/office/powerpoint/2010/main" val="1779609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D090-8A2C-457E-8A8B-8C3BDCBB2895}"/>
              </a:ext>
            </a:extLst>
          </p:cNvPr>
          <p:cNvSpPr>
            <a:spLocks noGrp="1"/>
          </p:cNvSpPr>
          <p:nvPr>
            <p:ph type="title"/>
          </p:nvPr>
        </p:nvSpPr>
        <p:spPr/>
        <p:txBody>
          <a:bodyPr/>
          <a:lstStyle/>
          <a:p>
            <a:r>
              <a:rPr lang="en-US" dirty="0"/>
              <a:t>Here’s where the course lives</a:t>
            </a:r>
          </a:p>
        </p:txBody>
      </p:sp>
      <p:sp>
        <p:nvSpPr>
          <p:cNvPr id="3" name="Content Placeholder 2">
            <a:extLst>
              <a:ext uri="{FF2B5EF4-FFF2-40B4-BE49-F238E27FC236}">
                <a16:creationId xmlns:a16="http://schemas.microsoft.com/office/drawing/2014/main" id="{9842AF59-1006-4B93-9AF4-BC936D888111}"/>
              </a:ext>
            </a:extLst>
          </p:cNvPr>
          <p:cNvSpPr>
            <a:spLocks noGrp="1"/>
          </p:cNvSpPr>
          <p:nvPr>
            <p:ph idx="1"/>
          </p:nvPr>
        </p:nvSpPr>
        <p:spPr/>
        <p:txBody>
          <a:bodyPr/>
          <a:lstStyle/>
          <a:p>
            <a:r>
              <a:rPr lang="en-US" dirty="0"/>
              <a:t>Optometrybusiness.com</a:t>
            </a:r>
          </a:p>
          <a:p>
            <a:r>
              <a:rPr lang="en-US" dirty="0"/>
              <a:t>RESOURCES</a:t>
            </a:r>
          </a:p>
          <a:p>
            <a:endParaRPr lang="en-US" dirty="0"/>
          </a:p>
        </p:txBody>
      </p:sp>
    </p:spTree>
    <p:extLst>
      <p:ext uri="{BB962C8B-B14F-4D97-AF65-F5344CB8AC3E}">
        <p14:creationId xmlns:p14="http://schemas.microsoft.com/office/powerpoint/2010/main" val="3071044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1892C4-98C7-439B-9D7C-65B5A682B298}"/>
              </a:ext>
            </a:extLst>
          </p:cNvPr>
          <p:cNvPicPr>
            <a:picLocks noChangeAspect="1"/>
          </p:cNvPicPr>
          <p:nvPr/>
        </p:nvPicPr>
        <p:blipFill rotWithShape="1">
          <a:blip r:embed="rId2"/>
          <a:srcRect l="5833" t="3750" r="5833" b="22500"/>
          <a:stretch/>
        </p:blipFill>
        <p:spPr>
          <a:xfrm>
            <a:off x="1524000" y="533400"/>
            <a:ext cx="9172414" cy="5105400"/>
          </a:xfrm>
          <a:prstGeom prst="rect">
            <a:avLst/>
          </a:prstGeom>
        </p:spPr>
      </p:pic>
    </p:spTree>
    <p:extLst>
      <p:ext uri="{BB962C8B-B14F-4D97-AF65-F5344CB8AC3E}">
        <p14:creationId xmlns:p14="http://schemas.microsoft.com/office/powerpoint/2010/main" val="925854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001625-4F50-40FC-85D8-A0424BAA3D62}"/>
              </a:ext>
            </a:extLst>
          </p:cNvPr>
          <p:cNvPicPr>
            <a:picLocks noChangeAspect="1"/>
          </p:cNvPicPr>
          <p:nvPr/>
        </p:nvPicPr>
        <p:blipFill rotWithShape="1">
          <a:blip r:embed="rId2"/>
          <a:srcRect l="5833" t="3750" r="5833" b="22500"/>
          <a:stretch/>
        </p:blipFill>
        <p:spPr>
          <a:xfrm>
            <a:off x="1524913" y="533400"/>
            <a:ext cx="9172414" cy="5105400"/>
          </a:xfrm>
          <a:prstGeom prst="rect">
            <a:avLst/>
          </a:prstGeom>
        </p:spPr>
      </p:pic>
    </p:spTree>
    <p:extLst>
      <p:ext uri="{BB962C8B-B14F-4D97-AF65-F5344CB8AC3E}">
        <p14:creationId xmlns:p14="http://schemas.microsoft.com/office/powerpoint/2010/main" val="24660146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2EC6D4-EBDA-4779-8064-309EDB5E859A}"/>
              </a:ext>
            </a:extLst>
          </p:cNvPr>
          <p:cNvPicPr>
            <a:picLocks noChangeAspect="1"/>
          </p:cNvPicPr>
          <p:nvPr/>
        </p:nvPicPr>
        <p:blipFill rotWithShape="1">
          <a:blip r:embed="rId2"/>
          <a:srcRect l="4167" t="13750" r="6666" b="6250"/>
          <a:stretch/>
        </p:blipFill>
        <p:spPr>
          <a:xfrm>
            <a:off x="1524000" y="533400"/>
            <a:ext cx="9172575" cy="5486400"/>
          </a:xfrm>
          <a:prstGeom prst="rect">
            <a:avLst/>
          </a:prstGeom>
        </p:spPr>
      </p:pic>
    </p:spTree>
    <p:extLst>
      <p:ext uri="{BB962C8B-B14F-4D97-AF65-F5344CB8AC3E}">
        <p14:creationId xmlns:p14="http://schemas.microsoft.com/office/powerpoint/2010/main" val="778684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9697" b="23407"/>
          <a:stretch/>
        </p:blipFill>
        <p:spPr>
          <a:xfrm>
            <a:off x="2011680" y="-6071"/>
            <a:ext cx="8219439" cy="6852547"/>
          </a:xfrm>
          <a:prstGeom prst="rect">
            <a:avLst/>
          </a:prstGeom>
        </p:spPr>
      </p:pic>
    </p:spTree>
    <p:extLst>
      <p:ext uri="{BB962C8B-B14F-4D97-AF65-F5344CB8AC3E}">
        <p14:creationId xmlns:p14="http://schemas.microsoft.com/office/powerpoint/2010/main" val="183186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43095139"/>
              </p:ext>
            </p:extLst>
          </p:nvPr>
        </p:nvGraphicFramePr>
        <p:xfrm>
          <a:off x="764770" y="739832"/>
          <a:ext cx="10465725" cy="5330737"/>
        </p:xfrm>
        <a:graphic>
          <a:graphicData uri="http://schemas.openxmlformats.org/drawingml/2006/table">
            <a:tbl>
              <a:tblPr/>
              <a:tblGrid>
                <a:gridCol w="3488575">
                  <a:extLst>
                    <a:ext uri="{9D8B030D-6E8A-4147-A177-3AD203B41FA5}">
                      <a16:colId xmlns:a16="http://schemas.microsoft.com/office/drawing/2014/main" val="3569823907"/>
                    </a:ext>
                  </a:extLst>
                </a:gridCol>
                <a:gridCol w="3488575">
                  <a:extLst>
                    <a:ext uri="{9D8B030D-6E8A-4147-A177-3AD203B41FA5}">
                      <a16:colId xmlns:a16="http://schemas.microsoft.com/office/drawing/2014/main" val="3957078688"/>
                    </a:ext>
                  </a:extLst>
                </a:gridCol>
                <a:gridCol w="3488575">
                  <a:extLst>
                    <a:ext uri="{9D8B030D-6E8A-4147-A177-3AD203B41FA5}">
                      <a16:colId xmlns:a16="http://schemas.microsoft.com/office/drawing/2014/main" val="11899505"/>
                    </a:ext>
                  </a:extLst>
                </a:gridCol>
              </a:tblGrid>
              <a:tr h="1812175">
                <a:tc gridSpan="3">
                  <a:txBody>
                    <a:bodyPr/>
                    <a:lstStyle/>
                    <a:p>
                      <a:pPr algn="ctr"/>
                      <a:r>
                        <a:rPr lang="en-US" sz="2400" b="1" dirty="0">
                          <a:effectLst/>
                        </a:rPr>
                        <a:t>COPE ID:</a:t>
                      </a:r>
                      <a:r>
                        <a:rPr lang="en-US" sz="2400" dirty="0">
                          <a:effectLst/>
                        </a:rPr>
                        <a:t> 52355-PM</a:t>
                      </a:r>
                      <a:br>
                        <a:rPr lang="en-US" sz="2400" dirty="0">
                          <a:effectLst/>
                        </a:rPr>
                      </a:br>
                      <a:r>
                        <a:rPr lang="en-US" sz="2400" b="1" dirty="0">
                          <a:effectLst/>
                        </a:rPr>
                        <a:t>Course Title: </a:t>
                      </a:r>
                      <a:r>
                        <a:rPr lang="en-US" sz="2400" dirty="0">
                          <a:effectLst/>
                        </a:rPr>
                        <a:t>Top 5 Mistakes Preventing Your Practice Growth</a:t>
                      </a:r>
                      <a:br>
                        <a:rPr lang="en-US" sz="2400" dirty="0">
                          <a:effectLst/>
                        </a:rPr>
                      </a:br>
                      <a:br>
                        <a:rPr lang="en-US" sz="2400" dirty="0">
                          <a:effectLst/>
                        </a:rPr>
                      </a:br>
                      <a:endParaRPr lang="en-US" sz="2400" dirty="0"/>
                    </a:p>
                  </a:txBody>
                  <a:tcPr marL="23804" marR="23804" marT="23804" marB="23804"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046638"/>
                  </a:ext>
                </a:extLst>
              </a:tr>
              <a:tr h="430782">
                <a:tc>
                  <a:txBody>
                    <a:bodyPr/>
                    <a:lstStyle/>
                    <a:p>
                      <a:pPr algn="ctr"/>
                      <a:r>
                        <a:rPr lang="en-US" sz="1300" dirty="0">
                          <a:effectLst/>
                        </a:rPr>
                        <a:t>Format: Live</a:t>
                      </a:r>
                      <a:endParaRPr lang="en-US" sz="1300" dirty="0"/>
                    </a:p>
                  </a:txBody>
                  <a:tcPr marL="23804" marR="23804" marT="23804" marB="23804" anchor="ctr">
                    <a:lnL>
                      <a:noFill/>
                    </a:lnL>
                    <a:lnR>
                      <a:noFill/>
                    </a:lnR>
                    <a:lnT>
                      <a:noFill/>
                    </a:lnT>
                    <a:lnB>
                      <a:noFill/>
                    </a:lnB>
                  </a:tcPr>
                </a:tc>
                <a:tc>
                  <a:txBody>
                    <a:bodyPr/>
                    <a:lstStyle/>
                    <a:p>
                      <a:pPr algn="ctr"/>
                      <a:r>
                        <a:rPr lang="en-US" sz="1300" dirty="0">
                          <a:effectLst/>
                        </a:rPr>
                        <a:t>Category: Practice Management</a:t>
                      </a:r>
                      <a:endParaRPr lang="en-US" sz="1300" dirty="0"/>
                    </a:p>
                  </a:txBody>
                  <a:tcPr marL="23804" marR="23804" marT="23804" marB="23804" anchor="ctr">
                    <a:lnL>
                      <a:noFill/>
                    </a:lnL>
                    <a:lnR>
                      <a:noFill/>
                    </a:lnR>
                    <a:lnT>
                      <a:noFill/>
                    </a:lnT>
                    <a:lnB>
                      <a:noFill/>
                    </a:lnB>
                  </a:tcPr>
                </a:tc>
                <a:tc>
                  <a:txBody>
                    <a:bodyPr/>
                    <a:lstStyle/>
                    <a:p>
                      <a:pPr algn="ctr"/>
                      <a:r>
                        <a:rPr lang="en-US" sz="1300" dirty="0">
                          <a:effectLst/>
                        </a:rPr>
                        <a:t>Total CE Hours: 1</a:t>
                      </a:r>
                      <a:endParaRPr lang="en-US" sz="1300" dirty="0"/>
                    </a:p>
                  </a:txBody>
                  <a:tcPr marL="23804" marR="23804" marT="23804" marB="23804" anchor="ctr">
                    <a:lnL>
                      <a:noFill/>
                    </a:lnL>
                    <a:lnR>
                      <a:noFill/>
                    </a:lnR>
                    <a:lnT>
                      <a:noFill/>
                    </a:lnT>
                    <a:lnB>
                      <a:noFill/>
                    </a:lnB>
                  </a:tcPr>
                </a:tc>
                <a:extLst>
                  <a:ext uri="{0D108BD9-81ED-4DB2-BD59-A6C34878D82A}">
                    <a16:rowId xmlns:a16="http://schemas.microsoft.com/office/drawing/2014/main" val="2524116523"/>
                  </a:ext>
                </a:extLst>
              </a:tr>
              <a:tr h="1480205">
                <a:tc gridSpan="3">
                  <a:txBody>
                    <a:bodyPr/>
                    <a:lstStyle/>
                    <a:p>
                      <a:pPr algn="ctr"/>
                      <a:r>
                        <a:rPr lang="en-US" sz="2400" dirty="0">
                          <a:effectLst/>
                        </a:rPr>
                        <a:t>Description: Mistakes not addressed are preventing your practice from growing. Attendees to this course will be able to utilize third parties more effectively in the practice, deliver a more effective case presentation, design and implement better practice systems, increase the number of patients through the office, and improve staff productivity. Fixing these things will grow your practice.</a:t>
                      </a:r>
                      <a:endParaRPr lang="en-US" sz="2400" dirty="0"/>
                    </a:p>
                  </a:txBody>
                  <a:tcPr marL="23804" marR="23804" marT="23804" marB="23804"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9192598"/>
                  </a:ext>
                </a:extLst>
              </a:tr>
              <a:tr h="430782">
                <a:tc gridSpan="3">
                  <a:txBody>
                    <a:bodyPr/>
                    <a:lstStyle/>
                    <a:p>
                      <a:pPr algn="ctr"/>
                      <a:r>
                        <a:rPr lang="en-US" sz="1300">
                          <a:effectLst/>
                        </a:rPr>
                        <a:t>Expires: Course Expires: 01/23/2020</a:t>
                      </a:r>
                      <a:endParaRPr lang="en-US" sz="1300"/>
                    </a:p>
                  </a:txBody>
                  <a:tcPr marL="23804" marR="23804" marT="23804" marB="23804"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014745"/>
                  </a:ext>
                </a:extLst>
              </a:tr>
              <a:tr h="780590">
                <a:tc gridSpan="3">
                  <a:txBody>
                    <a:bodyPr/>
                    <a:lstStyle/>
                    <a:p>
                      <a:pPr algn="ctr"/>
                      <a:r>
                        <a:rPr lang="en-US" sz="1300" dirty="0">
                          <a:effectLst/>
                        </a:rPr>
                        <a:t>Instructor: </a:t>
                      </a:r>
                      <a:r>
                        <a:rPr lang="en-US" sz="1300" dirty="0">
                          <a:effectLst/>
                          <a:hlinkClick r:id="rId2"/>
                        </a:rPr>
                        <a:t>Mark Wright O.D.</a:t>
                      </a:r>
                      <a:br>
                        <a:rPr lang="en-US" sz="1300" dirty="0">
                          <a:effectLst/>
                        </a:rPr>
                      </a:br>
                      <a:endParaRPr lang="en-US" sz="1300" dirty="0"/>
                    </a:p>
                  </a:txBody>
                  <a:tcPr marL="23804" marR="23804" marT="23804" marB="23804"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2754149"/>
                  </a:ext>
                </a:extLst>
              </a:tr>
            </a:tbl>
          </a:graphicData>
        </a:graphic>
      </p:graphicFrame>
    </p:spTree>
    <p:extLst>
      <p:ext uri="{BB962C8B-B14F-4D97-AF65-F5344CB8AC3E}">
        <p14:creationId xmlns:p14="http://schemas.microsoft.com/office/powerpoint/2010/main" val="78374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6191" b="17212"/>
          <a:stretch/>
        </p:blipFill>
        <p:spPr>
          <a:xfrm>
            <a:off x="2768137" y="163032"/>
            <a:ext cx="6417425" cy="6457062"/>
          </a:xfrm>
          <a:prstGeom prst="rect">
            <a:avLst/>
          </a:prstGeom>
        </p:spPr>
      </p:pic>
      <p:sp>
        <p:nvSpPr>
          <p:cNvPr id="5" name="Rectangle 4"/>
          <p:cNvSpPr/>
          <p:nvPr/>
        </p:nvSpPr>
        <p:spPr>
          <a:xfrm>
            <a:off x="6168044" y="1645920"/>
            <a:ext cx="3167149" cy="23192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18506" y="4185920"/>
            <a:ext cx="3167149" cy="243417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93228" y="4185920"/>
            <a:ext cx="3167149" cy="243417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08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marL="0" indent="0">
              <a:buNone/>
            </a:pPr>
            <a:r>
              <a:rPr lang="en-US" dirty="0"/>
              <a:t>The attendee will be able to …</a:t>
            </a:r>
          </a:p>
          <a:p>
            <a:pPr marL="514350" indent="-514350">
              <a:spcAft>
                <a:spcPts val="1800"/>
              </a:spcAft>
              <a:buFont typeface="+mj-lt"/>
              <a:buAutoNum type="arabicParenR"/>
            </a:pPr>
            <a:r>
              <a:rPr lang="en-US" dirty="0">
                <a:solidFill>
                  <a:srgbClr val="0070C0"/>
                </a:solidFill>
              </a:rPr>
              <a:t>Utilize third parties more effectively in the practice</a:t>
            </a:r>
          </a:p>
          <a:p>
            <a:pPr marL="514350" indent="-514350">
              <a:spcAft>
                <a:spcPts val="1800"/>
              </a:spcAft>
              <a:buFont typeface="+mj-lt"/>
              <a:buAutoNum type="arabicParenR"/>
            </a:pPr>
            <a:r>
              <a:rPr lang="en-US" dirty="0">
                <a:solidFill>
                  <a:srgbClr val="0070C0"/>
                </a:solidFill>
              </a:rPr>
              <a:t>Deliver a more effective case presentation</a:t>
            </a:r>
          </a:p>
          <a:p>
            <a:pPr marL="514350" indent="-514350">
              <a:spcAft>
                <a:spcPts val="1800"/>
              </a:spcAft>
              <a:buFont typeface="+mj-lt"/>
              <a:buAutoNum type="arabicParenR"/>
            </a:pPr>
            <a:r>
              <a:rPr lang="en-US" dirty="0">
                <a:solidFill>
                  <a:srgbClr val="0070C0"/>
                </a:solidFill>
              </a:rPr>
              <a:t>Design and implement better practice systems</a:t>
            </a:r>
          </a:p>
          <a:p>
            <a:pPr marL="514350" indent="-514350">
              <a:spcAft>
                <a:spcPts val="1800"/>
              </a:spcAft>
              <a:buFont typeface="+mj-lt"/>
              <a:buAutoNum type="arabicParenR"/>
            </a:pPr>
            <a:r>
              <a:rPr lang="en-US" dirty="0">
                <a:solidFill>
                  <a:srgbClr val="0070C0"/>
                </a:solidFill>
              </a:rPr>
              <a:t>Increase the number of patients through the office</a:t>
            </a:r>
          </a:p>
          <a:p>
            <a:pPr marL="514350" indent="-514350">
              <a:spcAft>
                <a:spcPts val="1800"/>
              </a:spcAft>
              <a:buFont typeface="+mj-lt"/>
              <a:buAutoNum type="arabicParenR"/>
            </a:pPr>
            <a:r>
              <a:rPr lang="en-US" dirty="0">
                <a:solidFill>
                  <a:srgbClr val="0070C0"/>
                </a:solidFill>
              </a:rPr>
              <a:t>Improve staff productivity</a:t>
            </a:r>
            <a:endParaRPr lang="en-US" dirty="0"/>
          </a:p>
        </p:txBody>
      </p:sp>
    </p:spTree>
    <p:extLst>
      <p:ext uri="{BB962C8B-B14F-4D97-AF65-F5344CB8AC3E}">
        <p14:creationId xmlns:p14="http://schemas.microsoft.com/office/powerpoint/2010/main" val="1165528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a:t>Course Title: Top 5 Mistakes Preventing Your Practice Growth </a:t>
            </a:r>
          </a:p>
          <a:p>
            <a:r>
              <a:rPr lang="en-US" dirty="0"/>
              <a:t>Live</a:t>
            </a:r>
          </a:p>
          <a:p>
            <a:pPr marL="0" indent="0">
              <a:buNone/>
            </a:pPr>
            <a:r>
              <a:rPr lang="en-US" dirty="0"/>
              <a:t>Course description: Mistakes not addressed are preventing your practice from growing.  Attendees to this course will be able to utilize third parties more effectively in the practice, deliver a more effective case presentation, design and implement better practice systems, increase the number of patients through the office, and improve staff productivity.  Fixing these things will grow your practice.</a:t>
            </a:r>
          </a:p>
          <a:p>
            <a:endParaRPr lang="en-US" dirty="0"/>
          </a:p>
        </p:txBody>
      </p:sp>
    </p:spTree>
    <p:extLst>
      <p:ext uri="{BB962C8B-B14F-4D97-AF65-F5344CB8AC3E}">
        <p14:creationId xmlns:p14="http://schemas.microsoft.com/office/powerpoint/2010/main" val="208544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Top 5 Mistakes </a:t>
            </a:r>
            <a:br>
              <a:rPr lang="en-US" dirty="0"/>
            </a:br>
            <a:r>
              <a:rPr lang="en-US" dirty="0"/>
              <a:t>Preventing Your Practice Growth </a:t>
            </a:r>
          </a:p>
        </p:txBody>
      </p:sp>
      <p:sp>
        <p:nvSpPr>
          <p:cNvPr id="3" name="Content Placeholder 2"/>
          <p:cNvSpPr>
            <a:spLocks noGrp="1"/>
          </p:cNvSpPr>
          <p:nvPr>
            <p:ph idx="1"/>
          </p:nvPr>
        </p:nvSpPr>
        <p:spPr/>
        <p:txBody>
          <a:bodyPr>
            <a:normAutofit/>
          </a:bodyPr>
          <a:lstStyle/>
          <a:p>
            <a:pPr marL="514350" indent="-514350">
              <a:spcAft>
                <a:spcPts val="1800"/>
              </a:spcAft>
              <a:buFont typeface="+mj-lt"/>
              <a:buAutoNum type="arabicParenR"/>
            </a:pPr>
            <a:r>
              <a:rPr lang="en-US" sz="3600" dirty="0">
                <a:solidFill>
                  <a:srgbClr val="0070C0"/>
                </a:solidFill>
              </a:rPr>
              <a:t>Third parties are ruling your practice</a:t>
            </a:r>
          </a:p>
          <a:p>
            <a:pPr marL="514350" indent="-514350">
              <a:spcAft>
                <a:spcPts val="1800"/>
              </a:spcAft>
              <a:buFont typeface="+mj-lt"/>
              <a:buAutoNum type="arabicParenR"/>
            </a:pPr>
            <a:r>
              <a:rPr lang="en-US" sz="3600" dirty="0">
                <a:solidFill>
                  <a:srgbClr val="0070C0"/>
                </a:solidFill>
              </a:rPr>
              <a:t>Case presentation is not well thought out</a:t>
            </a:r>
          </a:p>
          <a:p>
            <a:pPr marL="514350" indent="-514350">
              <a:spcAft>
                <a:spcPts val="1800"/>
              </a:spcAft>
              <a:buFont typeface="+mj-lt"/>
              <a:buAutoNum type="arabicParenR"/>
            </a:pPr>
            <a:r>
              <a:rPr lang="en-US" sz="3600" dirty="0">
                <a:solidFill>
                  <a:srgbClr val="0070C0"/>
                </a:solidFill>
              </a:rPr>
              <a:t>Missing or poorly designed practice systems</a:t>
            </a:r>
          </a:p>
          <a:p>
            <a:pPr marL="514350" indent="-514350">
              <a:spcAft>
                <a:spcPts val="1800"/>
              </a:spcAft>
              <a:buFont typeface="+mj-lt"/>
              <a:buAutoNum type="arabicParenR"/>
            </a:pPr>
            <a:r>
              <a:rPr lang="en-US" sz="3600" dirty="0">
                <a:solidFill>
                  <a:srgbClr val="0070C0"/>
                </a:solidFill>
              </a:rPr>
              <a:t>Not enough patients</a:t>
            </a:r>
          </a:p>
          <a:p>
            <a:pPr marL="514350" indent="-514350">
              <a:spcAft>
                <a:spcPts val="1800"/>
              </a:spcAft>
              <a:buFont typeface="+mj-lt"/>
              <a:buAutoNum type="arabicParenR"/>
            </a:pPr>
            <a:r>
              <a:rPr lang="en-US" sz="3600" dirty="0">
                <a:solidFill>
                  <a:srgbClr val="0070C0"/>
                </a:solidFill>
              </a:rPr>
              <a:t>Staff not productive</a:t>
            </a:r>
          </a:p>
        </p:txBody>
      </p:sp>
    </p:spTree>
    <p:extLst>
      <p:ext uri="{BB962C8B-B14F-4D97-AF65-F5344CB8AC3E}">
        <p14:creationId xmlns:p14="http://schemas.microsoft.com/office/powerpoint/2010/main" val="160212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purpose of being in a third party </a:t>
            </a:r>
            <a:br>
              <a:rPr lang="en-US" dirty="0"/>
            </a:br>
            <a:r>
              <a:rPr lang="en-US" dirty="0"/>
              <a:t>is patient access</a:t>
            </a:r>
            <a:br>
              <a:rPr lang="en-US" dirty="0"/>
            </a:br>
            <a:r>
              <a:rPr lang="en-US" sz="2700" dirty="0"/>
              <a:t>3</a:t>
            </a:r>
            <a:r>
              <a:rPr lang="en-US" sz="2700" baseline="30000" dirty="0"/>
              <a:t>rd</a:t>
            </a:r>
            <a:r>
              <a:rPr lang="en-US" sz="2700" dirty="0"/>
              <a:t> parties are ruling your practice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14" y="2301155"/>
            <a:ext cx="10831171" cy="2835385"/>
          </a:xfrm>
          <a:prstGeom prst="rect">
            <a:avLst/>
          </a:prstGeom>
        </p:spPr>
      </p:pic>
    </p:spTree>
    <p:extLst>
      <p:ext uri="{BB962C8B-B14F-4D97-AF65-F5344CB8AC3E}">
        <p14:creationId xmlns:p14="http://schemas.microsoft.com/office/powerpoint/2010/main" val="505078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Golden Rule</a:t>
            </a:r>
            <a:br>
              <a:rPr lang="en-US" dirty="0"/>
            </a:br>
            <a:r>
              <a:rPr lang="en-US" sz="2700" dirty="0"/>
              <a:t>3</a:t>
            </a:r>
            <a:r>
              <a:rPr lang="en-US" sz="2700" baseline="30000" dirty="0"/>
              <a:t>rd</a:t>
            </a:r>
            <a:r>
              <a:rPr lang="en-US" sz="2700" dirty="0"/>
              <a:t> parties are ruling your practice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2466" y="1896426"/>
            <a:ext cx="5187067" cy="4236105"/>
          </a:xfrm>
          <a:prstGeom prst="rect">
            <a:avLst/>
          </a:prstGeom>
        </p:spPr>
      </p:pic>
    </p:spTree>
    <p:extLst>
      <p:ext uri="{BB962C8B-B14F-4D97-AF65-F5344CB8AC3E}">
        <p14:creationId xmlns:p14="http://schemas.microsoft.com/office/powerpoint/2010/main" val="308310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4" name="Picture 3"/>
          <p:cNvPicPr>
            <a:picLocks noChangeAspect="1"/>
          </p:cNvPicPr>
          <p:nvPr/>
        </p:nvPicPr>
        <p:blipFill rotWithShape="1">
          <a:blip r:embed="rId2"/>
          <a:srcRect l="8132" t="14382" r="17124" b="13739"/>
          <a:stretch/>
        </p:blipFill>
        <p:spPr>
          <a:xfrm>
            <a:off x="2099144" y="1534959"/>
            <a:ext cx="7688912" cy="4929452"/>
          </a:xfrm>
          <a:prstGeom prst="rect">
            <a:avLst/>
          </a:prstGeom>
        </p:spPr>
      </p:pic>
    </p:spTree>
    <p:extLst>
      <p:ext uri="{BB962C8B-B14F-4D97-AF65-F5344CB8AC3E}">
        <p14:creationId xmlns:p14="http://schemas.microsoft.com/office/powerpoint/2010/main" val="417761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3" name="Picture 2"/>
          <p:cNvPicPr>
            <a:picLocks noChangeAspect="1"/>
          </p:cNvPicPr>
          <p:nvPr/>
        </p:nvPicPr>
        <p:blipFill rotWithShape="1">
          <a:blip r:embed="rId2"/>
          <a:srcRect l="17098" t="23071" r="21298" b="43884"/>
          <a:stretch/>
        </p:blipFill>
        <p:spPr>
          <a:xfrm>
            <a:off x="626096" y="1860516"/>
            <a:ext cx="10939808" cy="3912131"/>
          </a:xfrm>
          <a:prstGeom prst="rect">
            <a:avLst/>
          </a:prstGeom>
        </p:spPr>
      </p:pic>
    </p:spTree>
    <p:extLst>
      <p:ext uri="{BB962C8B-B14F-4D97-AF65-F5344CB8AC3E}">
        <p14:creationId xmlns:p14="http://schemas.microsoft.com/office/powerpoint/2010/main" val="2883119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3" name="Picture 2"/>
          <p:cNvPicPr>
            <a:picLocks noChangeAspect="1"/>
          </p:cNvPicPr>
          <p:nvPr/>
        </p:nvPicPr>
        <p:blipFill rotWithShape="1">
          <a:blip r:embed="rId2"/>
          <a:srcRect l="17562" t="36854" r="20679" b="30202"/>
          <a:stretch/>
        </p:blipFill>
        <p:spPr>
          <a:xfrm>
            <a:off x="640301" y="1860606"/>
            <a:ext cx="10911397" cy="3880236"/>
          </a:xfrm>
          <a:prstGeom prst="rect">
            <a:avLst/>
          </a:prstGeom>
        </p:spPr>
      </p:pic>
    </p:spTree>
    <p:extLst>
      <p:ext uri="{BB962C8B-B14F-4D97-AF65-F5344CB8AC3E}">
        <p14:creationId xmlns:p14="http://schemas.microsoft.com/office/powerpoint/2010/main" val="132050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236991">
            <a:off x="204555" y="1406327"/>
            <a:ext cx="5158476" cy="3868857"/>
          </a:xfrm>
          <a:prstGeom prst="rect">
            <a:avLst/>
          </a:prstGeom>
        </p:spPr>
      </p:pic>
      <p:sp>
        <p:nvSpPr>
          <p:cNvPr id="2" name="Title 1"/>
          <p:cNvSpPr>
            <a:spLocks noGrp="1"/>
          </p:cNvSpPr>
          <p:nvPr>
            <p:ph type="title"/>
          </p:nvPr>
        </p:nvSpPr>
        <p:spPr/>
        <p:txBody>
          <a:bodyPr/>
          <a:lstStyle/>
          <a:p>
            <a:r>
              <a:rPr lang="en-US" dirty="0"/>
              <a:t>Mantra: Do more for less</a:t>
            </a:r>
            <a:br>
              <a:rPr lang="en-US" dirty="0"/>
            </a:br>
            <a:r>
              <a:rPr lang="en-US" sz="2400" dirty="0"/>
              <a:t>3</a:t>
            </a:r>
            <a:r>
              <a:rPr lang="en-US" sz="2400" baseline="30000" dirty="0"/>
              <a:t>rd</a:t>
            </a:r>
            <a:r>
              <a:rPr lang="en-US" sz="2400" dirty="0"/>
              <a:t> parties are ruling your practice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8873" y="2085655"/>
            <a:ext cx="6363128" cy="4772346"/>
          </a:xfrm>
          <a:prstGeom prst="rect">
            <a:avLst/>
          </a:prstGeom>
        </p:spPr>
      </p:pic>
      <p:sp>
        <p:nvSpPr>
          <p:cNvPr id="5" name="TextBox 4"/>
          <p:cNvSpPr txBox="1"/>
          <p:nvPr/>
        </p:nvSpPr>
        <p:spPr>
          <a:xfrm>
            <a:off x="3479212" y="4034859"/>
            <a:ext cx="1612749" cy="1569660"/>
          </a:xfrm>
          <a:prstGeom prst="rect">
            <a:avLst/>
          </a:prstGeom>
          <a:noFill/>
        </p:spPr>
        <p:txBody>
          <a:bodyPr wrap="none" rtlCol="0">
            <a:spAutoFit/>
          </a:bodyPr>
          <a:lstStyle/>
          <a:p>
            <a:r>
              <a:rPr lang="en-US" sz="9600" dirty="0"/>
              <a:t>for</a:t>
            </a:r>
          </a:p>
        </p:txBody>
      </p:sp>
    </p:spTree>
    <p:extLst>
      <p:ext uri="{BB962C8B-B14F-4D97-AF65-F5344CB8AC3E}">
        <p14:creationId xmlns:p14="http://schemas.microsoft.com/office/powerpoint/2010/main" val="1420937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590" y="544530"/>
            <a:ext cx="9968118" cy="5753528"/>
          </a:xfrm>
          <a:prstGeom prst="rect">
            <a:avLst/>
          </a:prstGeom>
        </p:spPr>
      </p:pic>
    </p:spTree>
    <p:extLst>
      <p:ext uri="{BB962C8B-B14F-4D97-AF65-F5344CB8AC3E}">
        <p14:creationId xmlns:p14="http://schemas.microsoft.com/office/powerpoint/2010/main" val="3891305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 you present fees the way 3</a:t>
            </a:r>
            <a:r>
              <a:rPr lang="en-US" baseline="30000" dirty="0"/>
              <a:t>rd</a:t>
            </a:r>
            <a:r>
              <a:rPr lang="en-US" dirty="0"/>
              <a:t> parties have taught you?</a:t>
            </a:r>
            <a:br>
              <a:rPr lang="en-US" dirty="0"/>
            </a:br>
            <a:r>
              <a:rPr lang="en-US" sz="2400" dirty="0"/>
              <a:t>3</a:t>
            </a:r>
            <a:r>
              <a:rPr lang="en-US" sz="2400" baseline="30000" dirty="0"/>
              <a:t>rd</a:t>
            </a:r>
            <a:r>
              <a:rPr lang="en-US" sz="2400" dirty="0"/>
              <a:t> parties are ruling your practice</a:t>
            </a:r>
          </a:p>
        </p:txBody>
      </p:sp>
      <p:sp>
        <p:nvSpPr>
          <p:cNvPr id="6" name="Text Placeholder 5"/>
          <p:cNvSpPr>
            <a:spLocks noGrp="1"/>
          </p:cNvSpPr>
          <p:nvPr>
            <p:ph type="body" idx="1"/>
          </p:nvPr>
        </p:nvSpPr>
        <p:spPr/>
        <p:txBody>
          <a:bodyPr/>
          <a:lstStyle/>
          <a:p>
            <a:r>
              <a:rPr lang="en-US" dirty="0"/>
              <a:t>INSURANCE BILLING LANGUAGE</a:t>
            </a:r>
          </a:p>
        </p:txBody>
      </p:sp>
      <p:pic>
        <p:nvPicPr>
          <p:cNvPr id="10" name="Content Placeholder 9" descr="Worried Woman by realistschuckle - A pop-art, Lichtenstein-styled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15334" y="2672840"/>
            <a:ext cx="3124862" cy="3921845"/>
          </a:xfrm>
        </p:spPr>
      </p:pic>
      <p:sp>
        <p:nvSpPr>
          <p:cNvPr id="8" name="Text Placeholder 7"/>
          <p:cNvSpPr>
            <a:spLocks noGrp="1"/>
          </p:cNvSpPr>
          <p:nvPr>
            <p:ph type="body" sz="quarter" idx="3"/>
          </p:nvPr>
        </p:nvSpPr>
        <p:spPr/>
        <p:txBody>
          <a:bodyPr/>
          <a:lstStyle/>
          <a:p>
            <a:r>
              <a:rPr lang="en-US" dirty="0"/>
              <a:t>CONSUMER LANGUAGE</a:t>
            </a:r>
          </a:p>
        </p:txBody>
      </p:sp>
      <p:pic>
        <p:nvPicPr>
          <p:cNvPr id="12" name="Content Placeholder 11" descr="Woman by knollbaco"/>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62547" y="3132145"/>
            <a:ext cx="3665682" cy="3665682"/>
          </a:xfrm>
        </p:spPr>
      </p:pic>
      <p:sp>
        <p:nvSpPr>
          <p:cNvPr id="11" name="TextBox 10"/>
          <p:cNvSpPr txBox="1"/>
          <p:nvPr/>
        </p:nvSpPr>
        <p:spPr>
          <a:xfrm>
            <a:off x="2130949" y="3006726"/>
            <a:ext cx="2107095" cy="923330"/>
          </a:xfrm>
          <a:prstGeom prst="rect">
            <a:avLst/>
          </a:prstGeom>
          <a:noFill/>
        </p:spPr>
        <p:txBody>
          <a:bodyPr wrap="square" rtlCol="0">
            <a:spAutoFit/>
          </a:bodyPr>
          <a:lstStyle/>
          <a:p>
            <a:pPr algn="ctr"/>
            <a:r>
              <a:rPr lang="en-US" dirty="0"/>
              <a:t>Your base fee is $85, Transitions is $75, Glare free is $70 …</a:t>
            </a:r>
          </a:p>
        </p:txBody>
      </p:sp>
      <p:sp>
        <p:nvSpPr>
          <p:cNvPr id="13" name="Speech Bubble: Rectangle with Corners Rounded 12"/>
          <p:cNvSpPr/>
          <p:nvPr/>
        </p:nvSpPr>
        <p:spPr>
          <a:xfrm>
            <a:off x="8873657" y="2672840"/>
            <a:ext cx="2918128" cy="1960922"/>
          </a:xfrm>
          <a:prstGeom prst="wedgeRoundRectCallout">
            <a:avLst>
              <a:gd name="adj1" fmla="val -87276"/>
              <a:gd name="adj2" fmla="val 6895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70C0"/>
                </a:solidFill>
              </a:rPr>
              <a:t>The normal fees would be $512, but because you have insurance, your out-of-pocket expense is only $127.</a:t>
            </a:r>
          </a:p>
        </p:txBody>
      </p:sp>
      <p:sp>
        <p:nvSpPr>
          <p:cNvPr id="14" name="Isosceles Triangle 13"/>
          <p:cNvSpPr/>
          <p:nvPr/>
        </p:nvSpPr>
        <p:spPr>
          <a:xfrm rot="12347654">
            <a:off x="3422353" y="4055614"/>
            <a:ext cx="669279" cy="1156295"/>
          </a:xfrm>
          <a:prstGeom prst="triangl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20953686">
            <a:off x="3420901" y="3935590"/>
            <a:ext cx="572874"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8561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Doctors need to </a:t>
            </a:r>
            <a:r>
              <a:rPr lang="en-US" b="1" u="sng" dirty="0"/>
              <a:t>prescribe</a:t>
            </a:r>
            <a:r>
              <a:rPr lang="en-US" dirty="0"/>
              <a:t> in the exam room</a:t>
            </a:r>
            <a:br>
              <a:rPr lang="en-US" dirty="0"/>
            </a:br>
            <a:r>
              <a:rPr lang="en-US" sz="2400" dirty="0"/>
              <a:t>Your case presentation is not planned well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90688"/>
            <a:ext cx="7059169" cy="5167312"/>
          </a:xfrm>
          <a:prstGeom prst="rect">
            <a:avLst/>
          </a:prstGeom>
        </p:spPr>
      </p:pic>
      <p:sp>
        <p:nvSpPr>
          <p:cNvPr id="5" name="TextBox 4"/>
          <p:cNvSpPr txBox="1"/>
          <p:nvPr/>
        </p:nvSpPr>
        <p:spPr>
          <a:xfrm>
            <a:off x="7342909" y="3205018"/>
            <a:ext cx="4432175" cy="1446550"/>
          </a:xfrm>
          <a:prstGeom prst="rect">
            <a:avLst/>
          </a:prstGeom>
          <a:noFill/>
        </p:spPr>
        <p:txBody>
          <a:bodyPr wrap="none" rtlCol="0">
            <a:spAutoFit/>
          </a:bodyPr>
          <a:lstStyle/>
          <a:p>
            <a:r>
              <a:rPr lang="en-US" sz="8800" dirty="0"/>
              <a:t>Prescribe</a:t>
            </a:r>
          </a:p>
        </p:txBody>
      </p:sp>
    </p:spTree>
    <p:extLst>
      <p:ext uri="{BB962C8B-B14F-4D97-AF65-F5344CB8AC3E}">
        <p14:creationId xmlns:p14="http://schemas.microsoft.com/office/powerpoint/2010/main" val="3980884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 case presentations</a:t>
            </a:r>
            <a:br>
              <a:rPr lang="en-US" dirty="0"/>
            </a:br>
            <a:r>
              <a:rPr lang="en-US" sz="2400" dirty="0"/>
              <a:t>Your case presentation is not planned well</a:t>
            </a:r>
          </a:p>
        </p:txBody>
      </p:sp>
      <p:graphicFrame>
        <p:nvGraphicFramePr>
          <p:cNvPr id="4" name="Diagram 3"/>
          <p:cNvGraphicFramePr/>
          <p:nvPr>
            <p:extLst>
              <p:ext uri="{D42A27DB-BD31-4B8C-83A1-F6EECF244321}">
                <p14:modId xmlns:p14="http://schemas.microsoft.com/office/powerpoint/2010/main" val="3186495861"/>
              </p:ext>
            </p:extLst>
          </p:nvPr>
        </p:nvGraphicFramePr>
        <p:xfrm>
          <a:off x="1468742" y="1440705"/>
          <a:ext cx="9433781" cy="5999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275989" y="2022764"/>
            <a:ext cx="9837758" cy="523220"/>
          </a:xfrm>
          <a:prstGeom prst="rect">
            <a:avLst/>
          </a:prstGeom>
          <a:noFill/>
        </p:spPr>
        <p:txBody>
          <a:bodyPr wrap="none" rtlCol="0">
            <a:spAutoFit/>
          </a:bodyPr>
          <a:lstStyle/>
          <a:p>
            <a:r>
              <a:rPr lang="en-US" sz="2800" b="1" dirty="0">
                <a:solidFill>
                  <a:srgbClr val="0070C0"/>
                </a:solidFill>
              </a:rPr>
              <a:t>Write out what you are prescribing for the patient in front of you</a:t>
            </a:r>
          </a:p>
        </p:txBody>
      </p:sp>
    </p:spTree>
    <p:extLst>
      <p:ext uri="{BB962C8B-B14F-4D97-AF65-F5344CB8AC3E}">
        <p14:creationId xmlns:p14="http://schemas.microsoft.com/office/powerpoint/2010/main" val="307895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You talk patients out of care</a:t>
            </a:r>
            <a:br>
              <a:rPr lang="en-US" dirty="0"/>
            </a:br>
            <a:r>
              <a:rPr lang="en-US" sz="2400" dirty="0"/>
              <a:t>Your case presentation is not planned well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1917" y="3452730"/>
            <a:ext cx="6300083" cy="3405270"/>
          </a:xfrm>
          <a:prstGeom prst="rect">
            <a:avLst/>
          </a:prstGeom>
        </p:spPr>
      </p:pic>
      <p:sp>
        <p:nvSpPr>
          <p:cNvPr id="5" name="Content Placeholder 4"/>
          <p:cNvSpPr>
            <a:spLocks noGrp="1"/>
          </p:cNvSpPr>
          <p:nvPr>
            <p:ph idx="1"/>
          </p:nvPr>
        </p:nvSpPr>
        <p:spPr>
          <a:xfrm>
            <a:off x="6249726" y="1690688"/>
            <a:ext cx="5534108" cy="2003729"/>
          </a:xfrm>
        </p:spPr>
        <p:txBody>
          <a:bodyPr/>
          <a:lstStyle/>
          <a:p>
            <a:r>
              <a:rPr lang="en-US" dirty="0"/>
              <a:t>Planned &amp; practiced scripts for …</a:t>
            </a:r>
          </a:p>
          <a:p>
            <a:pPr lvl="1"/>
            <a:r>
              <a:rPr lang="en-US" dirty="0"/>
              <a:t>I can’t afford that.</a:t>
            </a:r>
          </a:p>
          <a:p>
            <a:pPr lvl="1"/>
            <a:r>
              <a:rPr lang="en-US" dirty="0"/>
              <a:t>Can’t you just do 1 Rx?</a:t>
            </a:r>
          </a:p>
          <a:p>
            <a:pPr lvl="1"/>
            <a:r>
              <a:rPr lang="en-US" dirty="0"/>
              <a:t>Don’t you have a less expensive …</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352"/>
          <a:stretch/>
        </p:blipFill>
        <p:spPr>
          <a:xfrm>
            <a:off x="0" y="1656009"/>
            <a:ext cx="5891917" cy="5201991"/>
          </a:xfrm>
          <a:prstGeom prst="rect">
            <a:avLst/>
          </a:prstGeom>
        </p:spPr>
      </p:pic>
    </p:spTree>
    <p:extLst>
      <p:ext uri="{BB962C8B-B14F-4D97-AF65-F5344CB8AC3E}">
        <p14:creationId xmlns:p14="http://schemas.microsoft.com/office/powerpoint/2010/main" val="1659854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989"/>
            <a:ext cx="10515600" cy="1325563"/>
          </a:xfrm>
        </p:spPr>
        <p:txBody>
          <a:bodyPr>
            <a:normAutofit/>
          </a:bodyPr>
          <a:lstStyle/>
          <a:p>
            <a:r>
              <a:rPr lang="en-US" dirty="0">
                <a:solidFill>
                  <a:srgbClr val="002060"/>
                </a:solidFill>
              </a:rPr>
              <a:t>Practice organizational structure</a:t>
            </a:r>
            <a:br>
              <a:rPr lang="en-US" dirty="0">
                <a:solidFill>
                  <a:srgbClr val="002060"/>
                </a:solidFill>
              </a:rPr>
            </a:br>
            <a:r>
              <a:rPr lang="en-US" sz="2700" dirty="0"/>
              <a:t>Missing or poorly designed practice systems</a:t>
            </a:r>
            <a:endParaRPr lang="en-US" dirty="0">
              <a:solidFill>
                <a:srgbClr val="002060"/>
              </a:solidFill>
            </a:endParaRPr>
          </a:p>
        </p:txBody>
      </p:sp>
      <p:sp>
        <p:nvSpPr>
          <p:cNvPr id="3" name="Content Placeholder 2"/>
          <p:cNvSpPr>
            <a:spLocks noGrp="1"/>
          </p:cNvSpPr>
          <p:nvPr>
            <p:ph sz="half" idx="1"/>
          </p:nvPr>
        </p:nvSpPr>
        <p:spPr>
          <a:xfrm>
            <a:off x="974436" y="1524555"/>
            <a:ext cx="4038600" cy="4855464"/>
          </a:xfrm>
        </p:spPr>
        <p:txBody>
          <a:bodyPr>
            <a:normAutofit fontScale="70000" lnSpcReduction="20000"/>
          </a:bodyPr>
          <a:lstStyle/>
          <a:p>
            <a:pPr lvl="0"/>
            <a:r>
              <a:rPr lang="en-US" b="1" dirty="0"/>
              <a:t>Human relations</a:t>
            </a:r>
          </a:p>
          <a:p>
            <a:pPr lvl="1"/>
            <a:r>
              <a:rPr lang="en-US" dirty="0"/>
              <a:t>Hiring and Training</a:t>
            </a:r>
          </a:p>
          <a:p>
            <a:pPr lvl="1"/>
            <a:r>
              <a:rPr lang="en-US" dirty="0"/>
              <a:t>HR Reporting and Management</a:t>
            </a:r>
          </a:p>
          <a:p>
            <a:pPr lvl="1">
              <a:spcAft>
                <a:spcPts val="1200"/>
              </a:spcAft>
            </a:pPr>
            <a:r>
              <a:rPr lang="en-US" dirty="0"/>
              <a:t>Firing</a:t>
            </a:r>
          </a:p>
          <a:p>
            <a:pPr lvl="0"/>
            <a:r>
              <a:rPr lang="en-US" b="1" dirty="0"/>
              <a:t>Procurement</a:t>
            </a:r>
          </a:p>
          <a:p>
            <a:pPr lvl="1"/>
            <a:r>
              <a:rPr lang="en-US" dirty="0"/>
              <a:t>Equipment</a:t>
            </a:r>
          </a:p>
          <a:p>
            <a:pPr lvl="1"/>
            <a:r>
              <a:rPr lang="en-US" dirty="0"/>
              <a:t>Clinic Supplies</a:t>
            </a:r>
          </a:p>
          <a:p>
            <a:pPr lvl="1">
              <a:spcAft>
                <a:spcPts val="1200"/>
              </a:spcAft>
            </a:pPr>
            <a:r>
              <a:rPr lang="en-US" dirty="0"/>
              <a:t>Inventory</a:t>
            </a:r>
          </a:p>
          <a:p>
            <a:pPr lvl="0"/>
            <a:r>
              <a:rPr lang="en-US" b="1" dirty="0"/>
              <a:t>Information Technology</a:t>
            </a:r>
          </a:p>
          <a:p>
            <a:pPr lvl="1"/>
            <a:r>
              <a:rPr lang="en-US" dirty="0"/>
              <a:t>Computer System</a:t>
            </a:r>
          </a:p>
          <a:p>
            <a:pPr lvl="1"/>
            <a:r>
              <a:rPr lang="en-US" dirty="0"/>
              <a:t>Telephone System</a:t>
            </a:r>
          </a:p>
          <a:p>
            <a:pPr lvl="1">
              <a:spcAft>
                <a:spcPts val="1200"/>
              </a:spcAft>
            </a:pPr>
            <a:r>
              <a:rPr lang="en-US" dirty="0"/>
              <a:t>E-Mail and Website Management</a:t>
            </a:r>
          </a:p>
          <a:p>
            <a:pPr lvl="0"/>
            <a:r>
              <a:rPr lang="en-US" b="1" dirty="0"/>
              <a:t>Operations</a:t>
            </a:r>
          </a:p>
          <a:p>
            <a:pPr lvl="1"/>
            <a:r>
              <a:rPr lang="en-US" dirty="0"/>
              <a:t>Scheduling </a:t>
            </a:r>
          </a:p>
          <a:p>
            <a:pPr lvl="1"/>
            <a:r>
              <a:rPr lang="en-US" dirty="0"/>
              <a:t>Examination</a:t>
            </a:r>
          </a:p>
          <a:p>
            <a:pPr lvl="1"/>
            <a:r>
              <a:rPr lang="en-US" dirty="0"/>
              <a:t>Treatment and Dispensing</a:t>
            </a:r>
          </a:p>
        </p:txBody>
      </p:sp>
      <p:sp>
        <p:nvSpPr>
          <p:cNvPr id="4" name="Content Placeholder 3"/>
          <p:cNvSpPr>
            <a:spLocks noGrp="1"/>
          </p:cNvSpPr>
          <p:nvPr>
            <p:ph sz="half" idx="2"/>
          </p:nvPr>
        </p:nvSpPr>
        <p:spPr>
          <a:xfrm>
            <a:off x="6172195" y="1524555"/>
            <a:ext cx="4038600" cy="5084064"/>
          </a:xfrm>
        </p:spPr>
        <p:txBody>
          <a:bodyPr>
            <a:normAutofit fontScale="70000" lnSpcReduction="20000"/>
          </a:bodyPr>
          <a:lstStyle/>
          <a:p>
            <a:pPr lvl="0"/>
            <a:r>
              <a:rPr lang="en-US" b="1" dirty="0"/>
              <a:t>Finance</a:t>
            </a:r>
          </a:p>
          <a:p>
            <a:pPr lvl="1"/>
            <a:r>
              <a:rPr lang="en-US" dirty="0"/>
              <a:t>Revenue</a:t>
            </a:r>
          </a:p>
          <a:p>
            <a:pPr lvl="1"/>
            <a:r>
              <a:rPr lang="en-US" dirty="0"/>
              <a:t>Expenses</a:t>
            </a:r>
          </a:p>
          <a:p>
            <a:pPr lvl="1">
              <a:spcAft>
                <a:spcPts val="1200"/>
              </a:spcAft>
            </a:pPr>
            <a:r>
              <a:rPr lang="en-US" dirty="0"/>
              <a:t>Tax Reporting</a:t>
            </a:r>
          </a:p>
          <a:p>
            <a:pPr lvl="0"/>
            <a:r>
              <a:rPr lang="en-US" b="1" dirty="0"/>
              <a:t>Quality Control</a:t>
            </a:r>
          </a:p>
          <a:p>
            <a:pPr lvl="1"/>
            <a:r>
              <a:rPr lang="en-US" dirty="0"/>
              <a:t>Staff Proficiency Testing, Education and Discipline</a:t>
            </a:r>
          </a:p>
          <a:p>
            <a:pPr lvl="1"/>
            <a:r>
              <a:rPr lang="en-US" dirty="0"/>
              <a:t>Patient Quality Control</a:t>
            </a:r>
          </a:p>
          <a:p>
            <a:pPr lvl="1">
              <a:spcAft>
                <a:spcPts val="1200"/>
              </a:spcAft>
            </a:pPr>
            <a:r>
              <a:rPr lang="en-US" dirty="0"/>
              <a:t>Laboratory Quality Control</a:t>
            </a:r>
          </a:p>
          <a:p>
            <a:pPr lvl="0"/>
            <a:r>
              <a:rPr lang="en-US" b="1" dirty="0"/>
              <a:t>Public Relations</a:t>
            </a:r>
          </a:p>
          <a:p>
            <a:pPr lvl="1"/>
            <a:r>
              <a:rPr lang="en-US" dirty="0"/>
              <a:t>Internal Marketing</a:t>
            </a:r>
          </a:p>
          <a:p>
            <a:pPr lvl="1"/>
            <a:r>
              <a:rPr lang="en-US" dirty="0"/>
              <a:t>External Marketing</a:t>
            </a:r>
          </a:p>
          <a:p>
            <a:pPr lvl="1">
              <a:spcAft>
                <a:spcPts val="1200"/>
              </a:spcAft>
            </a:pPr>
            <a:r>
              <a:rPr lang="en-US" dirty="0"/>
              <a:t>Success Stories</a:t>
            </a:r>
          </a:p>
          <a:p>
            <a:pPr lvl="0"/>
            <a:r>
              <a:rPr lang="en-US" b="1" dirty="0"/>
              <a:t>Administration &amp; Management</a:t>
            </a:r>
          </a:p>
          <a:p>
            <a:pPr lvl="1"/>
            <a:r>
              <a:rPr lang="en-US" dirty="0"/>
              <a:t>Risk Management </a:t>
            </a:r>
          </a:p>
          <a:p>
            <a:pPr lvl="1"/>
            <a:r>
              <a:rPr lang="en-US" dirty="0"/>
              <a:t>Future Planning</a:t>
            </a:r>
          </a:p>
          <a:p>
            <a:pPr lvl="1"/>
            <a:r>
              <a:rPr lang="en-US" dirty="0"/>
              <a:t>Practice Management</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2829" b="14074"/>
          <a:stretch/>
        </p:blipFill>
        <p:spPr>
          <a:xfrm>
            <a:off x="8487848" y="277473"/>
            <a:ext cx="1284593" cy="1440974"/>
          </a:xfrm>
          <a:prstGeom prst="rect">
            <a:avLst/>
          </a:prstGeom>
        </p:spPr>
      </p:pic>
    </p:spTree>
    <p:extLst>
      <p:ext uri="{BB962C8B-B14F-4D97-AF65-F5344CB8AC3E}">
        <p14:creationId xmlns:p14="http://schemas.microsoft.com/office/powerpoint/2010/main" val="32229143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8" end="8"/>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
                                            <p:txEl>
                                              <p:pRg st="10" end="10"/>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
                                            <p:txEl>
                                              <p:pRg st="12" end="12"/>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
                                            <p:txEl>
                                              <p:pRg st="13" end="13"/>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
                                            <p:txEl>
                                              <p:pRg st="14" end="14"/>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1818" b="12593"/>
          <a:stretch/>
        </p:blipFill>
        <p:spPr>
          <a:xfrm>
            <a:off x="3434081" y="216624"/>
            <a:ext cx="5445760" cy="6349925"/>
          </a:xfrm>
          <a:prstGeom prst="rect">
            <a:avLst/>
          </a:prstGeom>
        </p:spPr>
      </p:pic>
    </p:spTree>
    <p:extLst>
      <p:ext uri="{BB962C8B-B14F-4D97-AF65-F5344CB8AC3E}">
        <p14:creationId xmlns:p14="http://schemas.microsoft.com/office/powerpoint/2010/main" val="2684254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5154" name="AutoShape 2"/>
          <p:cNvSpPr>
            <a:spLocks noGrp="1" noChangeArrowheads="1"/>
          </p:cNvSpPr>
          <p:nvPr>
            <p:ph type="title"/>
          </p:nvPr>
        </p:nvSpPr>
        <p:spPr>
          <a:xfrm>
            <a:off x="643467" y="643467"/>
            <a:ext cx="3363974" cy="1597315"/>
          </a:xfrm>
          <a:noFill/>
          <a:ln w="19050">
            <a:solidFill>
              <a:schemeClr val="bg1"/>
            </a:solidFill>
          </a:ln>
        </p:spPr>
        <p:txBody>
          <a:bodyPr wrap="square">
            <a:normAutofit/>
          </a:bodyPr>
          <a:lstStyle/>
          <a:p>
            <a:pPr algn="ctr"/>
            <a:r>
              <a:rPr lang="en-US" sz="2800" dirty="0">
                <a:solidFill>
                  <a:schemeClr val="bg1"/>
                </a:solidFill>
              </a:rPr>
              <a:t>How many patients can we see in a year?</a:t>
            </a:r>
            <a:br>
              <a:rPr lang="en-US" sz="2800" dirty="0">
                <a:solidFill>
                  <a:schemeClr val="bg1"/>
                </a:solidFill>
              </a:rPr>
            </a:br>
            <a:endParaRPr lang="en-US" sz="2800" dirty="0">
              <a:solidFill>
                <a:schemeClr val="bg1"/>
              </a:solidFill>
            </a:endParaRPr>
          </a:p>
        </p:txBody>
      </p:sp>
      <p:sp>
        <p:nvSpPr>
          <p:cNvPr id="305155" name="Rectangle 3"/>
          <p:cNvSpPr>
            <a:spLocks noGrp="1" noChangeArrowheads="1"/>
          </p:cNvSpPr>
          <p:nvPr>
            <p:ph idx="1"/>
          </p:nvPr>
        </p:nvSpPr>
        <p:spPr>
          <a:xfrm>
            <a:off x="643468" y="2638044"/>
            <a:ext cx="3363974" cy="3415622"/>
          </a:xfrm>
        </p:spPr>
        <p:txBody>
          <a:bodyPr>
            <a:normAutofit/>
          </a:bodyPr>
          <a:lstStyle/>
          <a:p>
            <a:r>
              <a:rPr lang="en-US" sz="2000" dirty="0">
                <a:solidFill>
                  <a:schemeClr val="bg1"/>
                </a:solidFill>
              </a:rPr>
              <a:t>48 </a:t>
            </a:r>
            <a:r>
              <a:rPr lang="en-US" sz="2000" dirty="0" err="1">
                <a:solidFill>
                  <a:schemeClr val="bg1"/>
                </a:solidFill>
              </a:rPr>
              <a:t>wks</a:t>
            </a:r>
            <a:r>
              <a:rPr lang="en-US" sz="2000" dirty="0">
                <a:solidFill>
                  <a:schemeClr val="bg1"/>
                </a:solidFill>
              </a:rPr>
              <a:t> / </a:t>
            </a:r>
            <a:r>
              <a:rPr lang="en-US" sz="2000" dirty="0" err="1">
                <a:solidFill>
                  <a:schemeClr val="bg1"/>
                </a:solidFill>
              </a:rPr>
              <a:t>yr</a:t>
            </a:r>
            <a:r>
              <a:rPr lang="en-US" sz="2000" dirty="0">
                <a:solidFill>
                  <a:schemeClr val="bg1"/>
                </a:solidFill>
              </a:rPr>
              <a:t>; 5 days / </a:t>
            </a:r>
            <a:r>
              <a:rPr lang="en-US" sz="2000" dirty="0" err="1">
                <a:solidFill>
                  <a:schemeClr val="bg1"/>
                </a:solidFill>
              </a:rPr>
              <a:t>wk</a:t>
            </a:r>
            <a:r>
              <a:rPr lang="en-US" sz="2000" dirty="0">
                <a:solidFill>
                  <a:schemeClr val="bg1"/>
                </a:solidFill>
              </a:rPr>
              <a:t>; 8 </a:t>
            </a:r>
            <a:r>
              <a:rPr lang="en-US" sz="2000" dirty="0" err="1">
                <a:solidFill>
                  <a:schemeClr val="bg1"/>
                </a:solidFill>
              </a:rPr>
              <a:t>hrs</a:t>
            </a:r>
            <a:r>
              <a:rPr lang="en-US" sz="2000" dirty="0">
                <a:solidFill>
                  <a:schemeClr val="bg1"/>
                </a:solidFill>
              </a:rPr>
              <a:t> / day; 1 pat / </a:t>
            </a:r>
            <a:r>
              <a:rPr lang="en-US" sz="2000" dirty="0" err="1">
                <a:solidFill>
                  <a:schemeClr val="bg1"/>
                </a:solidFill>
              </a:rPr>
              <a:t>hr</a:t>
            </a:r>
            <a:r>
              <a:rPr lang="en-US" sz="2000" dirty="0">
                <a:solidFill>
                  <a:schemeClr val="bg1"/>
                </a:solidFill>
              </a:rPr>
              <a:t> </a:t>
            </a:r>
          </a:p>
          <a:p>
            <a:r>
              <a:rPr lang="en-US" sz="2000" dirty="0">
                <a:solidFill>
                  <a:schemeClr val="bg1"/>
                </a:solidFill>
              </a:rPr>
              <a:t>48 x 5 x 8 x 1 = 1920 patients</a:t>
            </a:r>
          </a:p>
          <a:p>
            <a:endParaRPr lang="en-US" sz="2000" dirty="0">
              <a:solidFill>
                <a:schemeClr val="bg1"/>
              </a:solidFill>
            </a:endParaRPr>
          </a:p>
          <a:p>
            <a:r>
              <a:rPr lang="en-US" sz="2400" dirty="0">
                <a:solidFill>
                  <a:srgbClr val="FFFF00"/>
                </a:solidFill>
              </a:rPr>
              <a:t>What is the difference between a $700K and $1.4M OD?</a:t>
            </a:r>
          </a:p>
        </p:txBody>
      </p:sp>
      <p:pic>
        <p:nvPicPr>
          <p:cNvPr id="3" name="Picture 2" descr="A close up of a logo&#10;&#10;Description generated with very high confidence">
            <a:extLst>
              <a:ext uri="{FF2B5EF4-FFF2-40B4-BE49-F238E27FC236}">
                <a16:creationId xmlns:a16="http://schemas.microsoft.com/office/drawing/2014/main" id="{4C13387C-A25F-4F13-AA3F-1E3033766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3319" y="710554"/>
            <a:ext cx="7388417" cy="5171892"/>
          </a:xfrm>
          <a:prstGeom prst="rect">
            <a:avLst/>
          </a:prstGeom>
        </p:spPr>
      </p:pic>
    </p:spTree>
    <p:extLst>
      <p:ext uri="{BB962C8B-B14F-4D97-AF65-F5344CB8AC3E}">
        <p14:creationId xmlns:p14="http://schemas.microsoft.com/office/powerpoint/2010/main" val="12358246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AutoShape 2"/>
          <p:cNvSpPr>
            <a:spLocks noGrp="1" noChangeArrowheads="1"/>
          </p:cNvSpPr>
          <p:nvPr>
            <p:ph type="title"/>
          </p:nvPr>
        </p:nvSpPr>
        <p:spPr/>
        <p:txBody>
          <a:bodyPr/>
          <a:lstStyle/>
          <a:p>
            <a:r>
              <a:rPr lang="en-US" b="1" dirty="0">
                <a:solidFill>
                  <a:srgbClr val="0070C0"/>
                </a:solidFill>
              </a:rPr>
              <a:t>What is our current efficiency ?</a:t>
            </a:r>
          </a:p>
        </p:txBody>
      </p:sp>
      <p:sp>
        <p:nvSpPr>
          <p:cNvPr id="306179" name="Rectangle 3"/>
          <p:cNvSpPr>
            <a:spLocks noGrp="1" noChangeArrowheads="1"/>
          </p:cNvSpPr>
          <p:nvPr>
            <p:ph type="body" idx="1"/>
          </p:nvPr>
        </p:nvSpPr>
        <p:spPr/>
        <p:txBody>
          <a:bodyPr/>
          <a:lstStyle/>
          <a:p>
            <a:r>
              <a:rPr lang="en-US" sz="4000" dirty="0"/>
              <a:t>1920 x 2 = 3840</a:t>
            </a:r>
          </a:p>
          <a:p>
            <a:r>
              <a:rPr lang="en-US" sz="4000" dirty="0"/>
              <a:t>2200 / 3840 = 57 % fill rate</a:t>
            </a:r>
          </a:p>
          <a:p>
            <a:endParaRPr lang="en-US" sz="1400" dirty="0"/>
          </a:p>
          <a:p>
            <a:r>
              <a:rPr lang="en-US" sz="4000" dirty="0"/>
              <a:t>43% empty rate</a:t>
            </a:r>
          </a:p>
        </p:txBody>
      </p:sp>
      <p:graphicFrame>
        <p:nvGraphicFramePr>
          <p:cNvPr id="306180" name="Object 4">
            <a:hlinkClick r:id="" action="ppaction://ole?verb=0"/>
          </p:cNvPr>
          <p:cNvGraphicFramePr>
            <a:graphicFrameLocks/>
          </p:cNvGraphicFramePr>
          <p:nvPr>
            <p:extLst>
              <p:ext uri="{D42A27DB-BD31-4B8C-83A1-F6EECF244321}">
                <p14:modId xmlns:p14="http://schemas.microsoft.com/office/powerpoint/2010/main" val="1881451051"/>
              </p:ext>
            </p:extLst>
          </p:nvPr>
        </p:nvGraphicFramePr>
        <p:xfrm>
          <a:off x="3878920" y="2690782"/>
          <a:ext cx="7973335" cy="4120624"/>
        </p:xfrm>
        <a:graphic>
          <a:graphicData uri="http://schemas.openxmlformats.org/presentationml/2006/ole">
            <mc:AlternateContent xmlns:mc="http://schemas.openxmlformats.org/markup-compatibility/2006">
              <mc:Choice xmlns:v="urn:schemas-microsoft-com:vml" Requires="v">
                <p:oleObj spid="_x0000_s1041" name="GALLERY" r:id="rId4" imgW="7005218" imgH="3705149" progId="">
                  <p:embed/>
                </p:oleObj>
              </mc:Choice>
              <mc:Fallback>
                <p:oleObj name="GALLERY" r:id="rId4" imgW="7005218" imgH="3705149" progId="">
                  <p:embed/>
                  <p:pic>
                    <p:nvPicPr>
                      <p:cNvPr id="306180" name="Object 4">
                        <a:hlinkClick r:id="" action="ppaction://ole?verb=0"/>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8920" y="2690782"/>
                        <a:ext cx="7973335" cy="41206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18767151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get new patients</a:t>
            </a:r>
            <a:br>
              <a:rPr lang="en-US" dirty="0"/>
            </a:br>
            <a:r>
              <a:rPr lang="en-US" sz="2400" dirty="0"/>
              <a:t>Not enough patients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03" y="1568522"/>
            <a:ext cx="3751867" cy="266382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8097"/>
          <a:stretch/>
        </p:blipFill>
        <p:spPr>
          <a:xfrm>
            <a:off x="4040825" y="3054308"/>
            <a:ext cx="3477575" cy="250802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4256" y="3699046"/>
            <a:ext cx="3336636" cy="2686642"/>
          </a:xfrm>
          <a:prstGeom prst="rect">
            <a:avLst/>
          </a:prstGeom>
        </p:spPr>
      </p:pic>
      <p:sp>
        <p:nvSpPr>
          <p:cNvPr id="7" name="TextBox 6"/>
          <p:cNvSpPr txBox="1"/>
          <p:nvPr/>
        </p:nvSpPr>
        <p:spPr>
          <a:xfrm>
            <a:off x="6096000" y="1791854"/>
            <a:ext cx="5400133" cy="646331"/>
          </a:xfrm>
          <a:prstGeom prst="rect">
            <a:avLst/>
          </a:prstGeom>
          <a:noFill/>
        </p:spPr>
        <p:txBody>
          <a:bodyPr wrap="none" rtlCol="0">
            <a:spAutoFit/>
          </a:bodyPr>
          <a:lstStyle/>
          <a:p>
            <a:r>
              <a:rPr lang="en-US" sz="3600" dirty="0">
                <a:solidFill>
                  <a:srgbClr val="0070C0"/>
                </a:solidFill>
              </a:rPr>
              <a:t>All 3 parts MUST be present</a:t>
            </a:r>
          </a:p>
        </p:txBody>
      </p:sp>
    </p:spTree>
    <p:extLst>
      <p:ext uri="{BB962C8B-B14F-4D97-AF65-F5344CB8AC3E}">
        <p14:creationId xmlns:p14="http://schemas.microsoft.com/office/powerpoint/2010/main" val="1741834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is not </a:t>
            </a:r>
            <a:r>
              <a:rPr lang="en-US" b="1" dirty="0">
                <a:solidFill>
                  <a:srgbClr val="0070C0"/>
                </a:solidFill>
              </a:rPr>
              <a:t>productive</a:t>
            </a:r>
            <a:r>
              <a:rPr lang="en-US" dirty="0"/>
              <a:t> </a:t>
            </a:r>
            <a:r>
              <a:rPr lang="en-US" sz="3600" dirty="0"/>
              <a:t>(they may be very busy)</a:t>
            </a:r>
          </a:p>
        </p:txBody>
      </p:sp>
      <p:sp>
        <p:nvSpPr>
          <p:cNvPr id="3" name="Content Placeholder 2"/>
          <p:cNvSpPr>
            <a:spLocks noGrp="1"/>
          </p:cNvSpPr>
          <p:nvPr>
            <p:ph idx="1"/>
          </p:nvPr>
        </p:nvSpPr>
        <p:spPr/>
        <p:txBody>
          <a:bodyPr/>
          <a:lstStyle/>
          <a:p>
            <a:r>
              <a:rPr lang="en-US" dirty="0"/>
              <a:t>Every staff member needs at least one number to control</a:t>
            </a:r>
          </a:p>
        </p:txBody>
      </p:sp>
      <p:graphicFrame>
        <p:nvGraphicFramePr>
          <p:cNvPr id="4" name="Table 3"/>
          <p:cNvGraphicFramePr>
            <a:graphicFrameLocks noGrp="1"/>
          </p:cNvGraphicFramePr>
          <p:nvPr>
            <p:extLst>
              <p:ext uri="{D42A27DB-BD31-4B8C-83A1-F6EECF244321}">
                <p14:modId xmlns:p14="http://schemas.microsoft.com/office/powerpoint/2010/main" val="148522710"/>
              </p:ext>
            </p:extLst>
          </p:nvPr>
        </p:nvGraphicFramePr>
        <p:xfrm>
          <a:off x="1034472" y="2517933"/>
          <a:ext cx="10150764" cy="3659033"/>
        </p:xfrm>
        <a:graphic>
          <a:graphicData uri="http://schemas.openxmlformats.org/drawingml/2006/table">
            <a:tbl>
              <a:tblPr firstRow="1" bandRow="1">
                <a:tableStyleId>{5C22544A-7EE6-4342-B048-85BDC9FD1C3A}</a:tableStyleId>
              </a:tblPr>
              <a:tblGrid>
                <a:gridCol w="5075382">
                  <a:extLst>
                    <a:ext uri="{9D8B030D-6E8A-4147-A177-3AD203B41FA5}">
                      <a16:colId xmlns:a16="http://schemas.microsoft.com/office/drawing/2014/main" val="3387587203"/>
                    </a:ext>
                  </a:extLst>
                </a:gridCol>
                <a:gridCol w="5075382">
                  <a:extLst>
                    <a:ext uri="{9D8B030D-6E8A-4147-A177-3AD203B41FA5}">
                      <a16:colId xmlns:a16="http://schemas.microsoft.com/office/drawing/2014/main" val="3174973119"/>
                    </a:ext>
                  </a:extLst>
                </a:gridCol>
              </a:tblGrid>
              <a:tr h="522719">
                <a:tc>
                  <a:txBody>
                    <a:bodyPr/>
                    <a:lstStyle/>
                    <a:p>
                      <a:r>
                        <a:rPr lang="en-US" sz="2800" dirty="0"/>
                        <a:t>STAFF MEMBER</a:t>
                      </a:r>
                    </a:p>
                  </a:txBody>
                  <a:tcPr/>
                </a:tc>
                <a:tc>
                  <a:txBody>
                    <a:bodyPr/>
                    <a:lstStyle/>
                    <a:p>
                      <a:r>
                        <a:rPr lang="en-US" sz="2800" dirty="0"/>
                        <a:t>STAT</a:t>
                      </a:r>
                    </a:p>
                  </a:txBody>
                  <a:tcPr/>
                </a:tc>
                <a:extLst>
                  <a:ext uri="{0D108BD9-81ED-4DB2-BD59-A6C34878D82A}">
                    <a16:rowId xmlns:a16="http://schemas.microsoft.com/office/drawing/2014/main" val="160510186"/>
                  </a:ext>
                </a:extLst>
              </a:tr>
              <a:tr h="522719">
                <a:tc>
                  <a:txBody>
                    <a:bodyPr/>
                    <a:lstStyle/>
                    <a:p>
                      <a:r>
                        <a:rPr lang="en-US" sz="2800" dirty="0"/>
                        <a:t>Recall</a:t>
                      </a:r>
                    </a:p>
                  </a:txBody>
                  <a:tcPr/>
                </a:tc>
                <a:tc>
                  <a:txBody>
                    <a:bodyPr/>
                    <a:lstStyle/>
                    <a:p>
                      <a:r>
                        <a:rPr lang="en-US" sz="2800" dirty="0"/>
                        <a:t># of exams seen</a:t>
                      </a:r>
                    </a:p>
                  </a:txBody>
                  <a:tcPr/>
                </a:tc>
                <a:extLst>
                  <a:ext uri="{0D108BD9-81ED-4DB2-BD59-A6C34878D82A}">
                    <a16:rowId xmlns:a16="http://schemas.microsoft.com/office/drawing/2014/main" val="70757050"/>
                  </a:ext>
                </a:extLst>
              </a:tr>
              <a:tr h="522719">
                <a:tc>
                  <a:txBody>
                    <a:bodyPr/>
                    <a:lstStyle/>
                    <a:p>
                      <a:r>
                        <a:rPr lang="en-US" sz="2800" dirty="0"/>
                        <a:t>Marketing</a:t>
                      </a:r>
                    </a:p>
                  </a:txBody>
                  <a:tcPr/>
                </a:tc>
                <a:tc>
                  <a:txBody>
                    <a:bodyPr/>
                    <a:lstStyle/>
                    <a:p>
                      <a:r>
                        <a:rPr lang="en-US" sz="2800" dirty="0"/>
                        <a:t># of new patients</a:t>
                      </a:r>
                    </a:p>
                  </a:txBody>
                  <a:tcPr/>
                </a:tc>
                <a:extLst>
                  <a:ext uri="{0D108BD9-81ED-4DB2-BD59-A6C34878D82A}">
                    <a16:rowId xmlns:a16="http://schemas.microsoft.com/office/drawing/2014/main" val="1194567953"/>
                  </a:ext>
                </a:extLst>
              </a:tr>
              <a:tr h="522719">
                <a:tc>
                  <a:txBody>
                    <a:bodyPr/>
                    <a:lstStyle/>
                    <a:p>
                      <a:r>
                        <a:rPr lang="en-US" sz="2800" dirty="0"/>
                        <a:t>Optician</a:t>
                      </a:r>
                    </a:p>
                  </a:txBody>
                  <a:tcPr/>
                </a:tc>
                <a:tc>
                  <a:txBody>
                    <a:bodyPr/>
                    <a:lstStyle/>
                    <a:p>
                      <a:r>
                        <a:rPr lang="en-US" sz="2800" dirty="0"/>
                        <a:t>$/patient</a:t>
                      </a:r>
                    </a:p>
                  </a:txBody>
                  <a:tcPr/>
                </a:tc>
                <a:extLst>
                  <a:ext uri="{0D108BD9-81ED-4DB2-BD59-A6C34878D82A}">
                    <a16:rowId xmlns:a16="http://schemas.microsoft.com/office/drawing/2014/main" val="954319283"/>
                  </a:ext>
                </a:extLst>
              </a:tr>
              <a:tr h="522719">
                <a:tc>
                  <a:txBody>
                    <a:bodyPr/>
                    <a:lstStyle/>
                    <a:p>
                      <a:r>
                        <a:rPr lang="en-US" sz="2800" dirty="0"/>
                        <a:t>Receptionist</a:t>
                      </a:r>
                    </a:p>
                  </a:txBody>
                  <a:tcPr/>
                </a:tc>
                <a:tc>
                  <a:txBody>
                    <a:bodyPr/>
                    <a:lstStyle/>
                    <a:p>
                      <a:r>
                        <a:rPr lang="en-US" sz="2800" dirty="0"/>
                        <a:t># of mins/patient visit</a:t>
                      </a:r>
                    </a:p>
                  </a:txBody>
                  <a:tcPr/>
                </a:tc>
                <a:extLst>
                  <a:ext uri="{0D108BD9-81ED-4DB2-BD59-A6C34878D82A}">
                    <a16:rowId xmlns:a16="http://schemas.microsoft.com/office/drawing/2014/main" val="3618550706"/>
                  </a:ext>
                </a:extLst>
              </a:tr>
              <a:tr h="522719">
                <a:tc>
                  <a:txBody>
                    <a:bodyPr/>
                    <a:lstStyle/>
                    <a:p>
                      <a:r>
                        <a:rPr lang="en-US" sz="2800" dirty="0"/>
                        <a:t>Bookkeeper</a:t>
                      </a:r>
                    </a:p>
                  </a:txBody>
                  <a:tcPr/>
                </a:tc>
                <a:tc>
                  <a:txBody>
                    <a:bodyPr/>
                    <a:lstStyle/>
                    <a:p>
                      <a:r>
                        <a:rPr lang="en-US" sz="2800" dirty="0"/>
                        <a:t>$ in Accounts Receivable</a:t>
                      </a:r>
                    </a:p>
                  </a:txBody>
                  <a:tcPr/>
                </a:tc>
                <a:extLst>
                  <a:ext uri="{0D108BD9-81ED-4DB2-BD59-A6C34878D82A}">
                    <a16:rowId xmlns:a16="http://schemas.microsoft.com/office/drawing/2014/main" val="946645076"/>
                  </a:ext>
                </a:extLst>
              </a:tr>
              <a:tr h="522719">
                <a:tc>
                  <a:txBody>
                    <a:bodyPr/>
                    <a:lstStyle/>
                    <a:p>
                      <a:r>
                        <a:rPr lang="en-US" sz="2800" dirty="0"/>
                        <a:t>Doctor</a:t>
                      </a:r>
                    </a:p>
                  </a:txBody>
                  <a:tcPr/>
                </a:tc>
                <a:tc>
                  <a:txBody>
                    <a:bodyPr/>
                    <a:lstStyle/>
                    <a:p>
                      <a:r>
                        <a:rPr lang="en-US" sz="2800" dirty="0"/>
                        <a:t>% of </a:t>
                      </a:r>
                      <a:r>
                        <a:rPr lang="en-US" sz="2800" dirty="0" err="1"/>
                        <a:t>Tx</a:t>
                      </a:r>
                      <a:r>
                        <a:rPr lang="en-US" sz="2800" dirty="0"/>
                        <a:t> plans completed</a:t>
                      </a:r>
                    </a:p>
                  </a:txBody>
                  <a:tcPr/>
                </a:tc>
                <a:extLst>
                  <a:ext uri="{0D108BD9-81ED-4DB2-BD59-A6C34878D82A}">
                    <a16:rowId xmlns:a16="http://schemas.microsoft.com/office/drawing/2014/main" val="3548534984"/>
                  </a:ext>
                </a:extLst>
              </a:tr>
            </a:tbl>
          </a:graphicData>
        </a:graphic>
      </p:graphicFrame>
    </p:spTree>
    <p:extLst>
      <p:ext uri="{BB962C8B-B14F-4D97-AF65-F5344CB8AC3E}">
        <p14:creationId xmlns:p14="http://schemas.microsoft.com/office/powerpoint/2010/main" val="1180737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72" t="15556" r="2023" b="8296"/>
          <a:stretch/>
        </p:blipFill>
        <p:spPr>
          <a:xfrm>
            <a:off x="7020765" y="643467"/>
            <a:ext cx="3930324" cy="5571066"/>
          </a:xfrm>
          <a:prstGeom prst="rect">
            <a:avLst/>
          </a:prstGeom>
        </p:spPr>
      </p:pic>
      <p:sp>
        <p:nvSpPr>
          <p:cNvPr id="13" name="Rectangle 12">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logo&#10;&#10;Description generated with very high confidence">
            <a:extLst>
              <a:ext uri="{FF2B5EF4-FFF2-40B4-BE49-F238E27FC236}">
                <a16:creationId xmlns:a16="http://schemas.microsoft.com/office/drawing/2014/main" id="{68B394B4-6106-407E-B934-95CDF63C5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380" y="643467"/>
            <a:ext cx="3969384" cy="5571066"/>
          </a:xfrm>
          <a:prstGeom prst="rect">
            <a:avLst/>
          </a:prstGeom>
        </p:spPr>
      </p:pic>
    </p:spTree>
    <p:extLst>
      <p:ext uri="{BB962C8B-B14F-4D97-AF65-F5344CB8AC3E}">
        <p14:creationId xmlns:p14="http://schemas.microsoft.com/office/powerpoint/2010/main" val="3123660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 y="350982"/>
            <a:ext cx="9105898" cy="6070599"/>
          </a:xfrm>
          <a:prstGeom prst="rect">
            <a:avLst/>
          </a:prstGeom>
        </p:spPr>
      </p:pic>
    </p:spTree>
    <p:extLst>
      <p:ext uri="{BB962C8B-B14F-4D97-AF65-F5344CB8AC3E}">
        <p14:creationId xmlns:p14="http://schemas.microsoft.com/office/powerpoint/2010/main" val="2054173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7890" y="807633"/>
            <a:ext cx="8765309" cy="5426143"/>
          </a:xfrm>
          <a:prstGeom prst="rect">
            <a:avLst/>
          </a:prstGeom>
        </p:spPr>
      </p:pic>
    </p:spTree>
    <p:extLst>
      <p:ext uri="{BB962C8B-B14F-4D97-AF65-F5344CB8AC3E}">
        <p14:creationId xmlns:p14="http://schemas.microsoft.com/office/powerpoint/2010/main" val="3384336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923</Words>
  <Application>Microsoft Office PowerPoint</Application>
  <PresentationFormat>Widescreen</PresentationFormat>
  <Paragraphs>156</Paragraphs>
  <Slides>33</Slides>
  <Notes>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9" baseType="lpstr">
      <vt:lpstr>Arial</vt:lpstr>
      <vt:lpstr>Calibri</vt:lpstr>
      <vt:lpstr>Calibri Light</vt:lpstr>
      <vt:lpstr>Wingdings</vt:lpstr>
      <vt:lpstr>Office Theme</vt:lpstr>
      <vt:lpstr>GALLERY</vt:lpstr>
      <vt:lpstr>Top 5 Mistakes Preventing Your Practice Growth </vt:lpstr>
      <vt:lpstr>Mark Wright, OD, FCOVD</vt:lpstr>
      <vt:lpstr>SPEAKER FINANCIAL DISCLOSURE STATEMENT</vt:lpstr>
      <vt:lpstr>Here’s where the course lives</vt:lpstr>
      <vt:lpstr>PowerPoint Presentation</vt:lpstr>
      <vt:lpstr>PowerPoint Presentation</vt:lpstr>
      <vt:lpstr>PowerPoint Presentation</vt:lpstr>
      <vt:lpstr>PowerPoint Presentation</vt:lpstr>
      <vt:lpstr>PowerPoint Presentation</vt:lpstr>
      <vt:lpstr>PowerPoint Presentation</vt:lpstr>
      <vt:lpstr>Learning objectives</vt:lpstr>
      <vt:lpstr>PowerPoint Presentation</vt:lpstr>
      <vt:lpstr>Top 5 Mistakes  Preventing Your Practice Growth </vt:lpstr>
      <vt:lpstr>The purpose of being in a third party  is patient access 3rd parties are ruling your practice</vt:lpstr>
      <vt:lpstr>Golden Rule 3rd parties are ruling your practice</vt:lpstr>
      <vt:lpstr>Mantra: Do more for less 3rd parties are ruling your practice</vt:lpstr>
      <vt:lpstr>Mantra: Do more for less 3rd parties are ruling your practice</vt:lpstr>
      <vt:lpstr>Mantra: Do more for less 3rd parties are ruling your practice</vt:lpstr>
      <vt:lpstr>Mantra: Do more for less 3rd parties are ruling your practice</vt:lpstr>
      <vt:lpstr>PowerPoint Presentation</vt:lpstr>
      <vt:lpstr>Do you present fees the way 3rd parties have taught you? 3rd parties are ruling your practice</vt:lpstr>
      <vt:lpstr>Doctors need to prescribe in the exam room Your case presentation is not planned well</vt:lpstr>
      <vt:lpstr>3 case presentations Your case presentation is not planned well</vt:lpstr>
      <vt:lpstr>You talk patients out of care Your case presentation is not planned well</vt:lpstr>
      <vt:lpstr>Practice organizational structure Missing or poorly designed practice systems</vt:lpstr>
      <vt:lpstr>PowerPoint Presentation</vt:lpstr>
      <vt:lpstr>How many patients can we see in a year? </vt:lpstr>
      <vt:lpstr>What is our current efficiency ?</vt:lpstr>
      <vt:lpstr>How do you get new patients Not enough patients</vt:lpstr>
      <vt:lpstr>Staff is not productive (they may be very busy)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5 Mistakes Preventing Your Practice Growth</dc:title>
  <dc:creator>Mark Wright</dc:creator>
  <cp:lastModifiedBy>Mark Wright</cp:lastModifiedBy>
  <cp:revision>4</cp:revision>
  <dcterms:created xsi:type="dcterms:W3CDTF">2018-10-27T04:14:30Z</dcterms:created>
  <dcterms:modified xsi:type="dcterms:W3CDTF">2018-11-03T18:34:32Z</dcterms:modified>
</cp:coreProperties>
</file>